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9" r:id="rId2"/>
    <p:sldId id="256" r:id="rId3"/>
    <p:sldId id="257" r:id="rId4"/>
    <p:sldId id="260" r:id="rId5"/>
    <p:sldId id="262" r:id="rId6"/>
    <p:sldId id="261" r:id="rId7"/>
    <p:sldId id="263" r:id="rId8"/>
    <p:sldId id="264" r:id="rId9"/>
    <p:sldId id="265" r:id="rId10"/>
    <p:sldId id="280" r:id="rId11"/>
    <p:sldId id="284" r:id="rId12"/>
    <p:sldId id="281" r:id="rId13"/>
    <p:sldId id="268" r:id="rId14"/>
    <p:sldId id="278" r:id="rId15"/>
    <p:sldId id="279" r:id="rId16"/>
    <p:sldId id="258" r:id="rId17"/>
    <p:sldId id="275" r:id="rId18"/>
    <p:sldId id="277" r:id="rId19"/>
    <p:sldId id="276" r:id="rId20"/>
    <p:sldId id="274" r:id="rId21"/>
    <p:sldId id="283" r:id="rId22"/>
    <p:sldId id="285" r:id="rId23"/>
    <p:sldId id="286" r:id="rId24"/>
    <p:sldId id="288" r:id="rId25"/>
    <p:sldId id="287" r:id="rId26"/>
    <p:sldId id="282" r:id="rId27"/>
    <p:sldId id="289" r:id="rId28"/>
    <p:sldId id="291" r:id="rId29"/>
    <p:sldId id="292" r:id="rId30"/>
    <p:sldId id="290" r:id="rId31"/>
    <p:sldId id="270" r:id="rId32"/>
    <p:sldId id="271" r:id="rId33"/>
    <p:sldId id="272" r:id="rId34"/>
    <p:sldId id="273" r:id="rId35"/>
    <p:sldId id="293" r:id="rId36"/>
    <p:sldId id="296" r:id="rId37"/>
    <p:sldId id="297" r:id="rId38"/>
    <p:sldId id="295" r:id="rId39"/>
    <p:sldId id="294" r:id="rId40"/>
    <p:sldId id="298" r:id="rId41"/>
    <p:sldId id="269" r:id="rId42"/>
    <p:sldId id="300" r:id="rId43"/>
    <p:sldId id="299" r:id="rId44"/>
  </p:sldIdLst>
  <p:sldSz cx="32404050" cy="18002250"/>
  <p:notesSz cx="6858000" cy="9144000"/>
  <p:defaultTextStyle>
    <a:defPPr>
      <a:defRPr lang="de-DE"/>
    </a:defPPr>
    <a:lvl1pPr marL="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1pPr>
    <a:lvl2pPr marL="10287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2pPr>
    <a:lvl3pPr marL="20574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3pPr>
    <a:lvl4pPr marL="30861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4pPr>
    <a:lvl5pPr marL="41148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5pPr>
    <a:lvl6pPr marL="51435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6pPr>
    <a:lvl7pPr marL="61722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7pPr>
    <a:lvl8pPr marL="72009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8pPr>
    <a:lvl9pPr marL="82296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70">
          <p15:clr>
            <a:srgbClr val="A4A3A4"/>
          </p15:clr>
        </p15:guide>
        <p15:guide id="2" pos="1020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37"/>
    <a:srgbClr val="005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0" d="100"/>
          <a:sy n="30" d="100"/>
        </p:scale>
        <p:origin x="624" y="90"/>
      </p:cViewPr>
      <p:guideLst>
        <p:guide orient="horz" pos="5670"/>
        <p:guide pos="102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2D25D2-D932-44C6-81A7-171DB3D76320}" type="datetimeFigureOut">
              <a:rPr lang="de-DE" smtClean="0"/>
              <a:t>26.01.2025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1143000"/>
            <a:ext cx="55530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D70F4-6780-406E-9F8F-7E7013DB1EC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5278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430307" y="5592367"/>
            <a:ext cx="27543443" cy="3858816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860611" y="10201278"/>
            <a:ext cx="22682835" cy="46005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086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143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172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200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22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9CBE-99DC-4DC6-BD5B-92FFFF49920E}" type="datetime1">
              <a:rPr lang="de-DE" smtClean="0"/>
              <a:t>26.01.2025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3305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D9FAE-898C-44DC-BE3E-10CA810DEB32}" type="datetime1">
              <a:rPr lang="de-DE" smtClean="0"/>
              <a:t>26.01.2025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62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23492936" y="720929"/>
            <a:ext cx="7290911" cy="1536025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620204" y="720929"/>
            <a:ext cx="21332666" cy="15360253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B7615-23C2-453B-8044-96BA827EDE56}" type="datetime1">
              <a:rPr lang="de-DE" smtClean="0"/>
              <a:t>26.01.2025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1933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3A53-037A-46A1-A30A-0529E948283C}" type="datetime1">
              <a:rPr lang="de-DE" smtClean="0"/>
              <a:t>26.01.2025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622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59698" y="11568117"/>
            <a:ext cx="27543443" cy="3575447"/>
          </a:xfrm>
        </p:spPr>
        <p:txBody>
          <a:bodyPr anchor="t"/>
          <a:lstStyle>
            <a:lvl1pPr algn="l">
              <a:defRPr sz="9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59698" y="7630126"/>
            <a:ext cx="27543443" cy="3937991"/>
          </a:xfrm>
        </p:spPr>
        <p:txBody>
          <a:bodyPr anchor="b"/>
          <a:lstStyle>
            <a:lvl1pPr marL="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1pPr>
            <a:lvl2pPr marL="1028700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2pPr>
            <a:lvl3pPr marL="2057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30861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4114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51435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6172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72009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8229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D5069-EEB3-44CE-BA13-6DE2A507FBC1}" type="datetime1">
              <a:rPr lang="de-DE" smtClean="0"/>
              <a:t>26.01.2025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34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620202" y="4200529"/>
            <a:ext cx="14311789" cy="11880653"/>
          </a:xfrm>
        </p:spPr>
        <p:txBody>
          <a:bodyPr/>
          <a:lstStyle>
            <a:lvl1pPr>
              <a:defRPr sz="6300"/>
            </a:lvl1pPr>
            <a:lvl2pPr>
              <a:defRPr sz="5400"/>
            </a:lvl2pPr>
            <a:lvl3pPr>
              <a:defRPr sz="4500"/>
            </a:lvl3pPr>
            <a:lvl4pPr>
              <a:defRPr sz="4100"/>
            </a:lvl4pPr>
            <a:lvl5pPr>
              <a:defRPr sz="41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6472059" y="4200529"/>
            <a:ext cx="14311789" cy="11880653"/>
          </a:xfrm>
        </p:spPr>
        <p:txBody>
          <a:bodyPr/>
          <a:lstStyle>
            <a:lvl1pPr>
              <a:defRPr sz="6300"/>
            </a:lvl1pPr>
            <a:lvl2pPr>
              <a:defRPr sz="5400"/>
            </a:lvl2pPr>
            <a:lvl3pPr>
              <a:defRPr sz="4500"/>
            </a:lvl3pPr>
            <a:lvl4pPr>
              <a:defRPr sz="4100"/>
            </a:lvl4pPr>
            <a:lvl5pPr>
              <a:defRPr sz="41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2BEC9-D54B-4429-928C-10DDCEBFFC80}" type="datetime1">
              <a:rPr lang="de-DE" smtClean="0"/>
              <a:t>26.01.2025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6294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620203" y="4029675"/>
            <a:ext cx="14317416" cy="1679375"/>
          </a:xfrm>
        </p:spPr>
        <p:txBody>
          <a:bodyPr anchor="b"/>
          <a:lstStyle>
            <a:lvl1pPr marL="0" indent="0">
              <a:buNone/>
              <a:defRPr sz="5400" b="1"/>
            </a:lvl1pPr>
            <a:lvl2pPr marL="1028700" indent="0">
              <a:buNone/>
              <a:defRPr sz="4500" b="1"/>
            </a:lvl2pPr>
            <a:lvl3pPr marL="2057400" indent="0">
              <a:buNone/>
              <a:defRPr sz="4100" b="1"/>
            </a:lvl3pPr>
            <a:lvl4pPr marL="3086100" indent="0">
              <a:buNone/>
              <a:defRPr sz="3600" b="1"/>
            </a:lvl4pPr>
            <a:lvl5pPr marL="4114800" indent="0">
              <a:buNone/>
              <a:defRPr sz="3600" b="1"/>
            </a:lvl5pPr>
            <a:lvl6pPr marL="5143500" indent="0">
              <a:buNone/>
              <a:defRPr sz="3600" b="1"/>
            </a:lvl6pPr>
            <a:lvl7pPr marL="6172200" indent="0">
              <a:buNone/>
              <a:defRPr sz="3600" b="1"/>
            </a:lvl7pPr>
            <a:lvl8pPr marL="7200900" indent="0">
              <a:buNone/>
              <a:defRPr sz="3600" b="1"/>
            </a:lvl8pPr>
            <a:lvl9pPr marL="8229600" indent="0">
              <a:buNone/>
              <a:defRPr sz="3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620203" y="5709049"/>
            <a:ext cx="14317416" cy="10372131"/>
          </a:xfrm>
        </p:spPr>
        <p:txBody>
          <a:bodyPr/>
          <a:lstStyle>
            <a:lvl1pPr>
              <a:defRPr sz="5400"/>
            </a:lvl1pPr>
            <a:lvl2pPr>
              <a:defRPr sz="4500"/>
            </a:lvl2pPr>
            <a:lvl3pPr>
              <a:defRPr sz="41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16460812" y="4029675"/>
            <a:ext cx="14323041" cy="1679375"/>
          </a:xfrm>
        </p:spPr>
        <p:txBody>
          <a:bodyPr anchor="b"/>
          <a:lstStyle>
            <a:lvl1pPr marL="0" indent="0">
              <a:buNone/>
              <a:defRPr sz="5400" b="1"/>
            </a:lvl1pPr>
            <a:lvl2pPr marL="1028700" indent="0">
              <a:buNone/>
              <a:defRPr sz="4500" b="1"/>
            </a:lvl2pPr>
            <a:lvl3pPr marL="2057400" indent="0">
              <a:buNone/>
              <a:defRPr sz="4100" b="1"/>
            </a:lvl3pPr>
            <a:lvl4pPr marL="3086100" indent="0">
              <a:buNone/>
              <a:defRPr sz="3600" b="1"/>
            </a:lvl4pPr>
            <a:lvl5pPr marL="4114800" indent="0">
              <a:buNone/>
              <a:defRPr sz="3600" b="1"/>
            </a:lvl5pPr>
            <a:lvl6pPr marL="5143500" indent="0">
              <a:buNone/>
              <a:defRPr sz="3600" b="1"/>
            </a:lvl6pPr>
            <a:lvl7pPr marL="6172200" indent="0">
              <a:buNone/>
              <a:defRPr sz="3600" b="1"/>
            </a:lvl7pPr>
            <a:lvl8pPr marL="7200900" indent="0">
              <a:buNone/>
              <a:defRPr sz="3600" b="1"/>
            </a:lvl8pPr>
            <a:lvl9pPr marL="8229600" indent="0">
              <a:buNone/>
              <a:defRPr sz="3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16460812" y="5709049"/>
            <a:ext cx="14323041" cy="10372131"/>
          </a:xfrm>
        </p:spPr>
        <p:txBody>
          <a:bodyPr/>
          <a:lstStyle>
            <a:lvl1pPr>
              <a:defRPr sz="5400"/>
            </a:lvl1pPr>
            <a:lvl2pPr>
              <a:defRPr sz="4500"/>
            </a:lvl2pPr>
            <a:lvl3pPr>
              <a:defRPr sz="41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1FE77-5565-4522-9306-5778A87AD4C0}" type="datetime1">
              <a:rPr lang="de-DE" smtClean="0"/>
              <a:t>26.01.2025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895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DA551-D8C5-44E6-8196-E45CDEAB5044}" type="datetime1">
              <a:rPr lang="de-DE" smtClean="0"/>
              <a:t>26.01.2025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465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1CCA-F715-46B2-BA79-E5BBAADA3804}" type="datetime1">
              <a:rPr lang="de-DE" smtClean="0"/>
              <a:t>26.01.2025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5643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20205" y="716759"/>
            <a:ext cx="10660709" cy="3050381"/>
          </a:xfrm>
        </p:spPr>
        <p:txBody>
          <a:bodyPr anchor="b"/>
          <a:lstStyle>
            <a:lvl1pPr algn="l">
              <a:defRPr sz="45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669084" y="716757"/>
            <a:ext cx="18114764" cy="15364422"/>
          </a:xfrm>
        </p:spPr>
        <p:txBody>
          <a:bodyPr/>
          <a:lstStyle>
            <a:lvl1pPr>
              <a:defRPr sz="7200"/>
            </a:lvl1pPr>
            <a:lvl2pPr>
              <a:defRPr sz="6300"/>
            </a:lvl2pPr>
            <a:lvl3pPr>
              <a:defRPr sz="5400"/>
            </a:lvl3pPr>
            <a:lvl4pPr>
              <a:defRPr sz="4500"/>
            </a:lvl4pPr>
            <a:lvl5pPr>
              <a:defRPr sz="4500"/>
            </a:lvl5pPr>
            <a:lvl6pPr>
              <a:defRPr sz="4500"/>
            </a:lvl6pPr>
            <a:lvl7pPr>
              <a:defRPr sz="4500"/>
            </a:lvl7pPr>
            <a:lvl8pPr>
              <a:defRPr sz="4500"/>
            </a:lvl8pPr>
            <a:lvl9pPr>
              <a:defRPr sz="45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620205" y="3767139"/>
            <a:ext cx="10660709" cy="12314040"/>
          </a:xfrm>
        </p:spPr>
        <p:txBody>
          <a:bodyPr/>
          <a:lstStyle>
            <a:lvl1pPr marL="0" indent="0">
              <a:buNone/>
              <a:defRPr sz="3200"/>
            </a:lvl1pPr>
            <a:lvl2pPr marL="1028700" indent="0">
              <a:buNone/>
              <a:defRPr sz="2700"/>
            </a:lvl2pPr>
            <a:lvl3pPr marL="2057400" indent="0">
              <a:buNone/>
              <a:defRPr sz="2300"/>
            </a:lvl3pPr>
            <a:lvl4pPr marL="3086100" indent="0">
              <a:buNone/>
              <a:defRPr sz="2000"/>
            </a:lvl4pPr>
            <a:lvl5pPr marL="4114800" indent="0">
              <a:buNone/>
              <a:defRPr sz="2000"/>
            </a:lvl5pPr>
            <a:lvl6pPr marL="5143500" indent="0">
              <a:buNone/>
              <a:defRPr sz="2000"/>
            </a:lvl6pPr>
            <a:lvl7pPr marL="6172200" indent="0">
              <a:buNone/>
              <a:defRPr sz="2000"/>
            </a:lvl7pPr>
            <a:lvl8pPr marL="7200900" indent="0">
              <a:buNone/>
              <a:defRPr sz="2000"/>
            </a:lvl8pPr>
            <a:lvl9pPr marL="8229600" indent="0">
              <a:buNone/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CAD4C-7F8E-4A17-A08D-1090167F8AF8}" type="datetime1">
              <a:rPr lang="de-DE" smtClean="0"/>
              <a:t>26.01.2025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5272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1421" y="12601578"/>
            <a:ext cx="19442430" cy="1487687"/>
          </a:xfrm>
        </p:spPr>
        <p:txBody>
          <a:bodyPr anchor="b"/>
          <a:lstStyle>
            <a:lvl1pPr algn="l">
              <a:defRPr sz="45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6351421" y="1608534"/>
            <a:ext cx="19442430" cy="10801350"/>
          </a:xfrm>
        </p:spPr>
        <p:txBody>
          <a:bodyPr/>
          <a:lstStyle>
            <a:lvl1pPr marL="0" indent="0">
              <a:buNone/>
              <a:defRPr sz="7200"/>
            </a:lvl1pPr>
            <a:lvl2pPr marL="1028700" indent="0">
              <a:buNone/>
              <a:defRPr sz="6300"/>
            </a:lvl2pPr>
            <a:lvl3pPr marL="2057400" indent="0">
              <a:buNone/>
              <a:defRPr sz="5400"/>
            </a:lvl3pPr>
            <a:lvl4pPr marL="3086100" indent="0">
              <a:buNone/>
              <a:defRPr sz="4500"/>
            </a:lvl4pPr>
            <a:lvl5pPr marL="4114800" indent="0">
              <a:buNone/>
              <a:defRPr sz="4500"/>
            </a:lvl5pPr>
            <a:lvl6pPr marL="5143500" indent="0">
              <a:buNone/>
              <a:defRPr sz="4500"/>
            </a:lvl6pPr>
            <a:lvl7pPr marL="6172200" indent="0">
              <a:buNone/>
              <a:defRPr sz="4500"/>
            </a:lvl7pPr>
            <a:lvl8pPr marL="7200900" indent="0">
              <a:buNone/>
              <a:defRPr sz="4500"/>
            </a:lvl8pPr>
            <a:lvl9pPr marL="8229600" indent="0">
              <a:buNone/>
              <a:defRPr sz="45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51421" y="14089265"/>
            <a:ext cx="19442430" cy="2112763"/>
          </a:xfrm>
        </p:spPr>
        <p:txBody>
          <a:bodyPr/>
          <a:lstStyle>
            <a:lvl1pPr marL="0" indent="0">
              <a:buNone/>
              <a:defRPr sz="3200"/>
            </a:lvl1pPr>
            <a:lvl2pPr marL="1028700" indent="0">
              <a:buNone/>
              <a:defRPr sz="2700"/>
            </a:lvl2pPr>
            <a:lvl3pPr marL="2057400" indent="0">
              <a:buNone/>
              <a:defRPr sz="2300"/>
            </a:lvl3pPr>
            <a:lvl4pPr marL="3086100" indent="0">
              <a:buNone/>
              <a:defRPr sz="2000"/>
            </a:lvl4pPr>
            <a:lvl5pPr marL="4114800" indent="0">
              <a:buNone/>
              <a:defRPr sz="2000"/>
            </a:lvl5pPr>
            <a:lvl6pPr marL="5143500" indent="0">
              <a:buNone/>
              <a:defRPr sz="2000"/>
            </a:lvl6pPr>
            <a:lvl7pPr marL="6172200" indent="0">
              <a:buNone/>
              <a:defRPr sz="2000"/>
            </a:lvl7pPr>
            <a:lvl8pPr marL="7200900" indent="0">
              <a:buNone/>
              <a:defRPr sz="2000"/>
            </a:lvl8pPr>
            <a:lvl9pPr marL="8229600" indent="0">
              <a:buNone/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DBD9A-3039-4BA6-94C5-F9E01D51F64D}" type="datetime1">
              <a:rPr lang="de-DE" smtClean="0"/>
              <a:t>26.01.2025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3293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620206" y="720928"/>
            <a:ext cx="29163645" cy="3000375"/>
          </a:xfrm>
          <a:prstGeom prst="rect">
            <a:avLst/>
          </a:prstGeom>
        </p:spPr>
        <p:txBody>
          <a:bodyPr vert="horz" lIns="205740" tIns="102870" rIns="205740" bIns="10287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620206" y="4200529"/>
            <a:ext cx="29163645" cy="11880653"/>
          </a:xfrm>
          <a:prstGeom prst="rect">
            <a:avLst/>
          </a:prstGeom>
        </p:spPr>
        <p:txBody>
          <a:bodyPr vert="horz" lIns="205740" tIns="102870" rIns="205740" bIns="10287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620206" y="16685423"/>
            <a:ext cx="7560945" cy="958453"/>
          </a:xfrm>
          <a:prstGeom prst="rect">
            <a:avLst/>
          </a:prstGeom>
        </p:spPr>
        <p:txBody>
          <a:bodyPr vert="horz" lIns="205740" tIns="102870" rIns="205740" bIns="102870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47D0B-06A4-4A9E-A6D9-4154BE44B3F5}" type="datetime1">
              <a:rPr lang="de-DE" smtClean="0"/>
              <a:t>26.01.2025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071387" y="16685423"/>
            <a:ext cx="10261283" cy="958453"/>
          </a:xfrm>
          <a:prstGeom prst="rect">
            <a:avLst/>
          </a:prstGeom>
        </p:spPr>
        <p:txBody>
          <a:bodyPr vert="horz" lIns="205740" tIns="102870" rIns="205740" bIns="102870" rtlCol="0" anchor="ctr"/>
          <a:lstStyle>
            <a:lvl1pPr algn="ct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3222906" y="16685423"/>
            <a:ext cx="7560945" cy="958453"/>
          </a:xfrm>
          <a:prstGeom prst="rect">
            <a:avLst/>
          </a:prstGeom>
        </p:spPr>
        <p:txBody>
          <a:bodyPr vert="horz" lIns="205740" tIns="102870" rIns="205740" bIns="102870" rtlCol="0" anchor="ctr"/>
          <a:lstStyle>
            <a:lvl1pPr algn="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E0D6-3564-4DB5-9822-5F355FE552D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75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2057400" rtl="0" eaLnBrk="1" latinLnBrk="0" hangingPunct="1">
        <a:spcBef>
          <a:spcPct val="0"/>
        </a:spcBef>
        <a:buNone/>
        <a:defRPr sz="9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71525" indent="-771525" algn="l" defTabSz="2057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671638" indent="-642938" algn="l" defTabSz="2057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6300" kern="1200">
          <a:solidFill>
            <a:schemeClr val="tx1"/>
          </a:solidFill>
          <a:latin typeface="+mn-lt"/>
          <a:ea typeface="+mn-ea"/>
          <a:cs typeface="+mn-cs"/>
        </a:defRPr>
      </a:lvl2pPr>
      <a:lvl3pPr marL="2571750" indent="-514350" algn="l" defTabSz="2057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0" indent="-514350" algn="l" defTabSz="2057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4pPr>
      <a:lvl5pPr marL="4629150" indent="-514350" algn="l" defTabSz="2057400" rtl="0" eaLnBrk="1" latinLnBrk="0" hangingPunct="1">
        <a:spcBef>
          <a:spcPct val="20000"/>
        </a:spcBef>
        <a:buFont typeface="Arial" panose="020B0604020202020204" pitchFamily="34" charset="0"/>
        <a:buChar char="»"/>
        <a:defRPr sz="4500" kern="1200">
          <a:solidFill>
            <a:schemeClr val="tx1"/>
          </a:solidFill>
          <a:latin typeface="+mn-lt"/>
          <a:ea typeface="+mn-ea"/>
          <a:cs typeface="+mn-cs"/>
        </a:defRPr>
      </a:lvl5pPr>
      <a:lvl6pPr marL="5657850" indent="-514350" algn="l" defTabSz="2057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6pPr>
      <a:lvl7pPr marL="6686550" indent="-514350" algn="l" defTabSz="2057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7pPr>
      <a:lvl8pPr marL="7715250" indent="-514350" algn="l" defTabSz="2057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8pPr>
      <a:lvl9pPr marL="8743950" indent="-514350" algn="l" defTabSz="2057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3pPr>
      <a:lvl4pPr marL="30861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5pPr>
      <a:lvl6pPr marL="51435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6pPr>
      <a:lvl7pPr marL="61722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7pPr>
      <a:lvl8pPr marL="72009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8pPr>
      <a:lvl9pPr marL="82296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../05_Raspi3_experiences/Setup_VNC_Server_on_Raspi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ktronik-kompendium.de/sites/raspberry-pi/2011021.htm" TargetMode="External"/><Relationship Id="rId2" Type="http://schemas.openxmlformats.org/officeDocument/2006/relationships/hyperlink" Target="https://jankarres.de/2012/08/raspberry-pi-vnc-server-installiere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nguintutor.com/otherfiles/tightvncserver-init.txt" TargetMode="External"/><Relationship Id="rId2" Type="http://schemas.openxmlformats.org/officeDocument/2006/relationships/hyperlink" Target="../05_Raspi3_experiences/vncboot_example.tx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raspberrypi.stackexchange.com/questions/10550/how-to-connect-raspberry-pi-to-a-western-digital-mybooklive-nas-and-create-a-lin" TargetMode="External"/><Relationship Id="rId2" Type="http://schemas.openxmlformats.org/officeDocument/2006/relationships/hyperlink" Target="https://jankarres.de/2013/01/raspberry-pi-usb-stick-und-usb-festplatte-einbinden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ankarres.de/2013/11/raspberry-pi-samba-server-installieren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ubuntuusers.de/rsync/" TargetMode="External"/><Relationship Id="rId2" Type="http://schemas.openxmlformats.org/officeDocument/2006/relationships/hyperlink" Target="https://www.howtogeek.com/139433/how-to-turn-a-raspberry-pi-into-a-low-power-network-storage-device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860611" y="12968159"/>
            <a:ext cx="22682835" cy="3513861"/>
          </a:xfrm>
        </p:spPr>
        <p:txBody>
          <a:bodyPr>
            <a:normAutofit/>
          </a:bodyPr>
          <a:lstStyle/>
          <a:p>
            <a:r>
              <a:rPr lang="de-DE" sz="5000" dirty="0" err="1"/>
              <a:t>Using</a:t>
            </a:r>
            <a:r>
              <a:rPr lang="de-DE" sz="5000" dirty="0"/>
              <a:t> a </a:t>
            </a:r>
            <a:r>
              <a:rPr lang="de-DE" sz="5000" dirty="0" err="1"/>
              <a:t>Raspberry</a:t>
            </a:r>
            <a:r>
              <a:rPr lang="de-DE" sz="5000" dirty="0"/>
              <a:t> Pi 2 V1.1</a:t>
            </a:r>
            <a:br>
              <a:rPr lang="de-DE" sz="5000" dirty="0"/>
            </a:br>
            <a:r>
              <a:rPr lang="de-DE" sz="5000" dirty="0" err="1"/>
              <a:t>and</a:t>
            </a:r>
            <a:r>
              <a:rPr lang="de-DE" sz="5000" dirty="0"/>
              <a:t> </a:t>
            </a:r>
            <a:r>
              <a:rPr lang="de-DE" sz="5000" dirty="0" err="1"/>
              <a:t>two</a:t>
            </a:r>
            <a:r>
              <a:rPr lang="de-DE" sz="5000" dirty="0"/>
              <a:t> 4 TB HDDs</a:t>
            </a:r>
            <a:br>
              <a:rPr lang="de-DE" sz="5000" dirty="0"/>
            </a:br>
            <a:r>
              <a:rPr lang="de-DE" sz="5000" dirty="0" err="1"/>
              <a:t>to</a:t>
            </a:r>
            <a:r>
              <a:rPr lang="de-DE" sz="5000" dirty="0"/>
              <a:t> </a:t>
            </a:r>
            <a:r>
              <a:rPr lang="de-DE" sz="5000" dirty="0" err="1"/>
              <a:t>create</a:t>
            </a:r>
            <a:r>
              <a:rPr lang="de-DE" sz="5000" dirty="0"/>
              <a:t> a NAS </a:t>
            </a:r>
            <a:r>
              <a:rPr lang="de-DE" sz="5000" dirty="0" err="1"/>
              <a:t>drive</a:t>
            </a:r>
            <a:r>
              <a:rPr lang="de-DE" sz="5000" dirty="0"/>
              <a:t> </a:t>
            </a:r>
            <a:r>
              <a:rPr lang="de-DE" sz="5000" dirty="0" err="1"/>
              <a:t>and</a:t>
            </a:r>
            <a:r>
              <a:rPr lang="de-DE" sz="5000" dirty="0"/>
              <a:t> a </a:t>
            </a:r>
            <a:r>
              <a:rPr lang="de-DE" sz="5000" dirty="0" err="1"/>
              <a:t>printer</a:t>
            </a:r>
            <a:r>
              <a:rPr lang="de-DE" sz="5000" dirty="0"/>
              <a:t> </a:t>
            </a:r>
            <a:r>
              <a:rPr lang="de-DE" sz="5000" dirty="0" err="1"/>
              <a:t>server</a:t>
            </a:r>
            <a:endParaRPr lang="de-DE" sz="5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1</a:t>
            </a:fld>
            <a:endParaRPr lang="de-DE"/>
          </a:p>
        </p:txBody>
      </p:sp>
      <p:sp>
        <p:nvSpPr>
          <p:cNvPr id="29" name="Rechteck 28"/>
          <p:cNvSpPr/>
          <p:nvPr/>
        </p:nvSpPr>
        <p:spPr>
          <a:xfrm>
            <a:off x="9289256" y="5665735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0" name="Rechteck 29"/>
          <p:cNvSpPr/>
          <p:nvPr/>
        </p:nvSpPr>
        <p:spPr>
          <a:xfrm>
            <a:off x="11593512" y="5665735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13897768" y="5665735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2" name="Rechteck 31"/>
          <p:cNvSpPr/>
          <p:nvPr/>
        </p:nvSpPr>
        <p:spPr>
          <a:xfrm>
            <a:off x="16202024" y="5665735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18506280" y="5665735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20810536" y="5665735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5" name="Rechteck 34"/>
          <p:cNvSpPr/>
          <p:nvPr/>
        </p:nvSpPr>
        <p:spPr>
          <a:xfrm>
            <a:off x="23114792" y="5665735"/>
            <a:ext cx="1152128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/>
        </p:nvSpPr>
        <p:spPr>
          <a:xfrm>
            <a:off x="8137128" y="5665735"/>
            <a:ext cx="1152128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8137128" y="6673847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46" name="Rechteck 45"/>
          <p:cNvSpPr/>
          <p:nvPr/>
        </p:nvSpPr>
        <p:spPr>
          <a:xfrm>
            <a:off x="10441384" y="6673847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47" name="Rechteck 46"/>
          <p:cNvSpPr/>
          <p:nvPr/>
        </p:nvSpPr>
        <p:spPr>
          <a:xfrm>
            <a:off x="12745640" y="6673847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48" name="Rechteck 47"/>
          <p:cNvSpPr/>
          <p:nvPr/>
        </p:nvSpPr>
        <p:spPr>
          <a:xfrm>
            <a:off x="15049896" y="6673847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49" name="Rechteck 48"/>
          <p:cNvSpPr/>
          <p:nvPr/>
        </p:nvSpPr>
        <p:spPr>
          <a:xfrm>
            <a:off x="17354152" y="6673847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50" name="Rechteck 49"/>
          <p:cNvSpPr/>
          <p:nvPr/>
        </p:nvSpPr>
        <p:spPr>
          <a:xfrm>
            <a:off x="19658408" y="6673847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51" name="Rechteck 50"/>
          <p:cNvSpPr/>
          <p:nvPr/>
        </p:nvSpPr>
        <p:spPr>
          <a:xfrm>
            <a:off x="21962664" y="6673847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/>
          <p:cNvSpPr/>
          <p:nvPr/>
        </p:nvSpPr>
        <p:spPr>
          <a:xfrm>
            <a:off x="9289256" y="3649511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55" name="Rechteck 54"/>
          <p:cNvSpPr/>
          <p:nvPr/>
        </p:nvSpPr>
        <p:spPr>
          <a:xfrm>
            <a:off x="11593512" y="3649511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56" name="Rechteck 55"/>
          <p:cNvSpPr/>
          <p:nvPr/>
        </p:nvSpPr>
        <p:spPr>
          <a:xfrm>
            <a:off x="13897768" y="3649511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57" name="Rechteck 56"/>
          <p:cNvSpPr/>
          <p:nvPr/>
        </p:nvSpPr>
        <p:spPr>
          <a:xfrm>
            <a:off x="16202024" y="3649511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58" name="Rechteck 57"/>
          <p:cNvSpPr/>
          <p:nvPr/>
        </p:nvSpPr>
        <p:spPr>
          <a:xfrm>
            <a:off x="18506280" y="3649511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59" name="Rechteck 58"/>
          <p:cNvSpPr/>
          <p:nvPr/>
        </p:nvSpPr>
        <p:spPr>
          <a:xfrm>
            <a:off x="20810536" y="3649511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0" name="Rechteck 59"/>
          <p:cNvSpPr/>
          <p:nvPr/>
        </p:nvSpPr>
        <p:spPr>
          <a:xfrm>
            <a:off x="23114792" y="3649511"/>
            <a:ext cx="1152128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1" name="Rechteck 60"/>
          <p:cNvSpPr/>
          <p:nvPr/>
        </p:nvSpPr>
        <p:spPr>
          <a:xfrm>
            <a:off x="8137128" y="3649511"/>
            <a:ext cx="1152128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2" name="Rechteck 61"/>
          <p:cNvSpPr/>
          <p:nvPr/>
        </p:nvSpPr>
        <p:spPr>
          <a:xfrm>
            <a:off x="8137128" y="4657623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3" name="Rechteck 62"/>
          <p:cNvSpPr/>
          <p:nvPr/>
        </p:nvSpPr>
        <p:spPr>
          <a:xfrm>
            <a:off x="10441384" y="4657623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4" name="Rechteck 63"/>
          <p:cNvSpPr/>
          <p:nvPr/>
        </p:nvSpPr>
        <p:spPr>
          <a:xfrm>
            <a:off x="12745640" y="4657623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5" name="Rechteck 64"/>
          <p:cNvSpPr/>
          <p:nvPr/>
        </p:nvSpPr>
        <p:spPr>
          <a:xfrm>
            <a:off x="15049896" y="4657623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6" name="Rechteck 65"/>
          <p:cNvSpPr/>
          <p:nvPr/>
        </p:nvSpPr>
        <p:spPr>
          <a:xfrm>
            <a:off x="17354152" y="4657623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7" name="Rechteck 66"/>
          <p:cNvSpPr/>
          <p:nvPr/>
        </p:nvSpPr>
        <p:spPr>
          <a:xfrm>
            <a:off x="19658408" y="4657623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8" name="Rechteck 67"/>
          <p:cNvSpPr/>
          <p:nvPr/>
        </p:nvSpPr>
        <p:spPr>
          <a:xfrm>
            <a:off x="21962664" y="4657623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Rechteck 68"/>
          <p:cNvSpPr/>
          <p:nvPr/>
        </p:nvSpPr>
        <p:spPr>
          <a:xfrm>
            <a:off x="9289256" y="1630059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70" name="Rechteck 69"/>
          <p:cNvSpPr/>
          <p:nvPr/>
        </p:nvSpPr>
        <p:spPr>
          <a:xfrm>
            <a:off x="11593512" y="1630059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71" name="Rechteck 70"/>
          <p:cNvSpPr/>
          <p:nvPr/>
        </p:nvSpPr>
        <p:spPr>
          <a:xfrm>
            <a:off x="13897768" y="1630059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72" name="Rechteck 71"/>
          <p:cNvSpPr/>
          <p:nvPr/>
        </p:nvSpPr>
        <p:spPr>
          <a:xfrm>
            <a:off x="16202024" y="1630059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73" name="Rechteck 72"/>
          <p:cNvSpPr/>
          <p:nvPr/>
        </p:nvSpPr>
        <p:spPr>
          <a:xfrm>
            <a:off x="18506280" y="1630059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74" name="Rechteck 73"/>
          <p:cNvSpPr/>
          <p:nvPr/>
        </p:nvSpPr>
        <p:spPr>
          <a:xfrm>
            <a:off x="20810536" y="1630059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75" name="Rechteck 74"/>
          <p:cNvSpPr/>
          <p:nvPr/>
        </p:nvSpPr>
        <p:spPr>
          <a:xfrm>
            <a:off x="23114792" y="1630059"/>
            <a:ext cx="1152128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76" name="Rechteck 75"/>
          <p:cNvSpPr/>
          <p:nvPr/>
        </p:nvSpPr>
        <p:spPr>
          <a:xfrm>
            <a:off x="8137128" y="1630059"/>
            <a:ext cx="1152128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77" name="Rechteck 76"/>
          <p:cNvSpPr/>
          <p:nvPr/>
        </p:nvSpPr>
        <p:spPr>
          <a:xfrm>
            <a:off x="8137128" y="2638171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78" name="Rechteck 77"/>
          <p:cNvSpPr/>
          <p:nvPr/>
        </p:nvSpPr>
        <p:spPr>
          <a:xfrm>
            <a:off x="10441384" y="2638171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79" name="Rechteck 78"/>
          <p:cNvSpPr/>
          <p:nvPr/>
        </p:nvSpPr>
        <p:spPr>
          <a:xfrm>
            <a:off x="12745640" y="2638171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0" name="Rechteck 79"/>
          <p:cNvSpPr/>
          <p:nvPr/>
        </p:nvSpPr>
        <p:spPr>
          <a:xfrm>
            <a:off x="15049896" y="2638171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1" name="Rechteck 80"/>
          <p:cNvSpPr/>
          <p:nvPr/>
        </p:nvSpPr>
        <p:spPr>
          <a:xfrm>
            <a:off x="17354152" y="2638171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2" name="Rechteck 81"/>
          <p:cNvSpPr/>
          <p:nvPr/>
        </p:nvSpPr>
        <p:spPr>
          <a:xfrm>
            <a:off x="19658408" y="2638171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3" name="Rechteck 82"/>
          <p:cNvSpPr/>
          <p:nvPr/>
        </p:nvSpPr>
        <p:spPr>
          <a:xfrm>
            <a:off x="21962664" y="2638171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4" name="Picture 6" descr="https://gzhls.at/p/1225369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69977" y="3926577"/>
            <a:ext cx="3540250" cy="246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hteck 52"/>
          <p:cNvSpPr/>
          <p:nvPr/>
        </p:nvSpPr>
        <p:spPr>
          <a:xfrm>
            <a:off x="9289256" y="7688416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4" name="Rechteck 83"/>
          <p:cNvSpPr/>
          <p:nvPr/>
        </p:nvSpPr>
        <p:spPr>
          <a:xfrm>
            <a:off x="11593512" y="7688416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5" name="Rechteck 84"/>
          <p:cNvSpPr/>
          <p:nvPr/>
        </p:nvSpPr>
        <p:spPr>
          <a:xfrm>
            <a:off x="13897768" y="7688416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6" name="Rechteck 85"/>
          <p:cNvSpPr/>
          <p:nvPr/>
        </p:nvSpPr>
        <p:spPr>
          <a:xfrm>
            <a:off x="16202024" y="7688416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7" name="Rechteck 86"/>
          <p:cNvSpPr/>
          <p:nvPr/>
        </p:nvSpPr>
        <p:spPr>
          <a:xfrm>
            <a:off x="18506280" y="7688416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8" name="Rechteck 87"/>
          <p:cNvSpPr/>
          <p:nvPr/>
        </p:nvSpPr>
        <p:spPr>
          <a:xfrm>
            <a:off x="20810536" y="7688416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9" name="Rechteck 88"/>
          <p:cNvSpPr/>
          <p:nvPr/>
        </p:nvSpPr>
        <p:spPr>
          <a:xfrm>
            <a:off x="23114792" y="7688416"/>
            <a:ext cx="1152128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90" name="Rechteck 89"/>
          <p:cNvSpPr/>
          <p:nvPr/>
        </p:nvSpPr>
        <p:spPr>
          <a:xfrm>
            <a:off x="8137128" y="7688416"/>
            <a:ext cx="1152128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91" name="Rechteck 90"/>
          <p:cNvSpPr/>
          <p:nvPr/>
        </p:nvSpPr>
        <p:spPr>
          <a:xfrm>
            <a:off x="8137128" y="8696528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92" name="Rechteck 91"/>
          <p:cNvSpPr/>
          <p:nvPr/>
        </p:nvSpPr>
        <p:spPr>
          <a:xfrm>
            <a:off x="10441384" y="8696528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93" name="Rechteck 92"/>
          <p:cNvSpPr/>
          <p:nvPr/>
        </p:nvSpPr>
        <p:spPr>
          <a:xfrm>
            <a:off x="12745640" y="8696528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94" name="Rechteck 93"/>
          <p:cNvSpPr/>
          <p:nvPr/>
        </p:nvSpPr>
        <p:spPr>
          <a:xfrm>
            <a:off x="15049896" y="8696528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95" name="Rechteck 94"/>
          <p:cNvSpPr/>
          <p:nvPr/>
        </p:nvSpPr>
        <p:spPr>
          <a:xfrm>
            <a:off x="17354152" y="8696528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96" name="Rechteck 95"/>
          <p:cNvSpPr/>
          <p:nvPr/>
        </p:nvSpPr>
        <p:spPr>
          <a:xfrm>
            <a:off x="19658408" y="8696528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97" name="Rechteck 96"/>
          <p:cNvSpPr/>
          <p:nvPr/>
        </p:nvSpPr>
        <p:spPr>
          <a:xfrm>
            <a:off x="21962664" y="8696528"/>
            <a:ext cx="2304256" cy="10081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430303" y="6988858"/>
            <a:ext cx="27543443" cy="4166691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de-DE" sz="14400" dirty="0">
                <a:latin typeface="Freestyle Script" panose="030804020302050B0404" pitchFamily="66" charset="0"/>
              </a:rPr>
              <a:t>Another Pi on the Wall</a:t>
            </a:r>
            <a:br>
              <a:rPr lang="de-DE" dirty="0"/>
            </a:br>
            <a:br>
              <a:rPr lang="de-DE" sz="5600" dirty="0"/>
            </a:br>
            <a:r>
              <a:rPr lang="de-DE" sz="5600" dirty="0"/>
              <a:t>von</a:t>
            </a:r>
            <a:br>
              <a:rPr lang="de-DE" sz="5600" dirty="0"/>
            </a:br>
            <a:r>
              <a:rPr lang="de-DE" sz="5600" dirty="0"/>
              <a:t>Timo Benzel</a:t>
            </a:r>
          </a:p>
        </p:txBody>
      </p:sp>
    </p:spTree>
    <p:extLst>
      <p:ext uri="{BB962C8B-B14F-4D97-AF65-F5344CB8AC3E}">
        <p14:creationId xmlns:p14="http://schemas.microsoft.com/office/powerpoint/2010/main" val="554353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rmAutofit lnSpcReduction="10000"/>
          </a:bodyPr>
          <a:lstStyle/>
          <a:p>
            <a:r>
              <a:rPr lang="de-DE" dirty="0"/>
              <a:t>Grundlegendes zu Linux auf dem </a:t>
            </a:r>
            <a:r>
              <a:rPr lang="de-DE" dirty="0" err="1"/>
              <a:t>Raspberry</a:t>
            </a:r>
            <a:r>
              <a:rPr lang="de-DE" dirty="0"/>
              <a:t> Pi:</a:t>
            </a:r>
          </a:p>
          <a:p>
            <a:pPr lvl="1"/>
            <a:r>
              <a:rPr lang="de-DE" dirty="0"/>
              <a:t>Auf dem Pi läuft „</a:t>
            </a:r>
            <a:r>
              <a:rPr lang="de-DE" dirty="0" err="1"/>
              <a:t>Raspbian</a:t>
            </a:r>
            <a:r>
              <a:rPr lang="de-DE" dirty="0"/>
              <a:t>“, eine Sonderversion von „Debian“ (Linux Distribution) für den Mikrocontroller</a:t>
            </a:r>
          </a:p>
          <a:p>
            <a:pPr lvl="1"/>
            <a:r>
              <a:rPr lang="de-DE" dirty="0" err="1"/>
              <a:t>Raspbian</a:t>
            </a:r>
            <a:r>
              <a:rPr lang="de-DE" dirty="0"/>
              <a:t> ist eine </a:t>
            </a:r>
            <a:r>
              <a:rPr lang="de-DE" dirty="0" err="1"/>
              <a:t>OpenSource</a:t>
            </a:r>
            <a:r>
              <a:rPr lang="de-DE" dirty="0"/>
              <a:t> Software</a:t>
            </a:r>
          </a:p>
          <a:p>
            <a:pPr lvl="1"/>
            <a:r>
              <a:rPr lang="de-DE" dirty="0" err="1"/>
              <a:t>Raspbian</a:t>
            </a:r>
            <a:r>
              <a:rPr lang="de-DE" dirty="0"/>
              <a:t> beinhaltet von Start an </a:t>
            </a:r>
          </a:p>
          <a:p>
            <a:pPr lvl="2"/>
            <a:r>
              <a:rPr lang="de-DE" dirty="0"/>
              <a:t>einen Webbrowser, meist Firefox oder </a:t>
            </a:r>
            <a:r>
              <a:rPr lang="de-DE" dirty="0" err="1"/>
              <a:t>IceWeasel</a:t>
            </a:r>
            <a:r>
              <a:rPr lang="de-DE" dirty="0"/>
              <a:t> (abgespeckte Variante von Firefox)</a:t>
            </a:r>
          </a:p>
          <a:p>
            <a:pPr lvl="2"/>
            <a:r>
              <a:rPr lang="de-DE" dirty="0"/>
              <a:t>Python 2 &amp; Python 3</a:t>
            </a:r>
          </a:p>
          <a:p>
            <a:pPr lvl="2"/>
            <a:r>
              <a:rPr lang="de-DE" dirty="0"/>
              <a:t>Minecraft</a:t>
            </a:r>
          </a:p>
          <a:p>
            <a:pPr lvl="2"/>
            <a:r>
              <a:rPr lang="de-DE" dirty="0" err="1"/>
              <a:t>LibreOffice</a:t>
            </a:r>
            <a:endParaRPr lang="de-DE" dirty="0"/>
          </a:p>
          <a:p>
            <a:pPr lvl="2"/>
            <a:r>
              <a:rPr lang="de-DE" dirty="0"/>
              <a:t>Wolfram &amp; </a:t>
            </a:r>
            <a:r>
              <a:rPr lang="de-DE" dirty="0" err="1"/>
              <a:t>Mathematica</a:t>
            </a:r>
            <a:endParaRPr lang="de-DE" dirty="0"/>
          </a:p>
          <a:p>
            <a:pPr lvl="2"/>
            <a:r>
              <a:rPr lang="de-DE" dirty="0"/>
              <a:t>PDF-Viewer</a:t>
            </a:r>
          </a:p>
          <a:p>
            <a:pPr lvl="2"/>
            <a:r>
              <a:rPr lang="de-DE" dirty="0"/>
              <a:t>Java IDE</a:t>
            </a:r>
          </a:p>
          <a:p>
            <a:pPr lvl="2"/>
            <a:r>
              <a:rPr lang="de-DE" dirty="0" err="1"/>
              <a:t>nano</a:t>
            </a:r>
            <a:r>
              <a:rPr lang="de-DE" dirty="0"/>
              <a:t> (extrem simpler Editor, den man häufig verwendet um Einstellungen zu setzen)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7290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rmAutofit/>
          </a:bodyPr>
          <a:lstStyle/>
          <a:p>
            <a:r>
              <a:rPr lang="de-DE" dirty="0"/>
              <a:t>Bedienung von Linux</a:t>
            </a:r>
          </a:p>
          <a:p>
            <a:pPr lvl="1"/>
            <a:r>
              <a:rPr lang="de-DE" dirty="0"/>
              <a:t>Linux wird mit einer „Shell“ (Eingabefenster/Kommandozeile) bedient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Wenn man Einstellungen / Dinge starten will, muss oft „</a:t>
            </a:r>
            <a:r>
              <a:rPr lang="de-DE" dirty="0" err="1"/>
              <a:t>sudo</a:t>
            </a:r>
            <a:r>
              <a:rPr lang="de-DE" dirty="0"/>
              <a:t>“ davorgesetzt werden</a:t>
            </a:r>
            <a:br>
              <a:rPr lang="de-DE" dirty="0"/>
            </a:br>
            <a:r>
              <a:rPr lang="de-DE" dirty="0"/>
              <a:t>„</a:t>
            </a:r>
            <a:r>
              <a:rPr lang="de-DE" dirty="0" err="1"/>
              <a:t>sudo</a:t>
            </a:r>
            <a:r>
              <a:rPr lang="de-DE" dirty="0"/>
              <a:t>“ steht für „</a:t>
            </a:r>
            <a:r>
              <a:rPr lang="de-DE" dirty="0" err="1"/>
              <a:t>superuser</a:t>
            </a:r>
            <a:r>
              <a:rPr lang="de-DE" dirty="0"/>
              <a:t> do“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Oft verwendeter Befehl in dieser Anleitung: 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6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de-DE" sz="4600" i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6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br>
              <a:rPr lang="de-DE" sz="4600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 d.h. Superuser fordert </a:t>
            </a:r>
            <a:r>
              <a:rPr lang="de-DE" dirty="0" err="1">
                <a:sym typeface="Wingdings" panose="05000000000000000000" pitchFamily="2" charset="2"/>
              </a:rPr>
              <a:t>nano</a:t>
            </a:r>
            <a:r>
              <a:rPr lang="de-DE" dirty="0">
                <a:sym typeface="Wingdings" panose="05000000000000000000" pitchFamily="2" charset="2"/>
              </a:rPr>
              <a:t> auf das </a:t>
            </a:r>
            <a:r>
              <a:rPr lang="de-DE" dirty="0" err="1">
                <a:sym typeface="Wingdings" panose="05000000000000000000" pitchFamily="2" charset="2"/>
              </a:rPr>
              <a:t>file</a:t>
            </a:r>
            <a:r>
              <a:rPr lang="de-DE" dirty="0">
                <a:sym typeface="Wingdings" panose="05000000000000000000" pitchFamily="2" charset="2"/>
              </a:rPr>
              <a:t> „</a:t>
            </a:r>
            <a:r>
              <a:rPr lang="de-DE" dirty="0" err="1">
                <a:sym typeface="Wingdings" panose="05000000000000000000" pitchFamily="2" charset="2"/>
              </a:rPr>
              <a:t>myfile</a:t>
            </a:r>
            <a:r>
              <a:rPr lang="de-DE" dirty="0">
                <a:sym typeface="Wingdings" panose="05000000000000000000" pitchFamily="2" charset="2"/>
              </a:rPr>
              <a:t>“ im Pfad „</a:t>
            </a:r>
            <a:r>
              <a:rPr lang="de-DE" dirty="0" err="1">
                <a:sym typeface="Wingdings" panose="05000000000000000000" pitchFamily="2" charset="2"/>
              </a:rPr>
              <a:t>path</a:t>
            </a:r>
            <a:r>
              <a:rPr lang="de-DE" dirty="0">
                <a:sym typeface="Wingdings" panose="05000000000000000000" pitchFamily="2" charset="2"/>
              </a:rPr>
              <a:t>“ zu öffnen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7481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rmAutofit/>
          </a:bodyPr>
          <a:lstStyle/>
          <a:p>
            <a:r>
              <a:rPr lang="de-DE" dirty="0"/>
              <a:t>Bedienung von </a:t>
            </a:r>
            <a:r>
              <a:rPr lang="de-DE" dirty="0" err="1"/>
              <a:t>Raspbian</a:t>
            </a:r>
            <a:endParaRPr lang="de-DE" dirty="0"/>
          </a:p>
          <a:p>
            <a:pPr lvl="1"/>
            <a:r>
              <a:rPr lang="de-DE" dirty="0">
                <a:sym typeface="Wingdings" panose="05000000000000000000" pitchFamily="2" charset="2"/>
              </a:rPr>
              <a:t>Updates für den </a:t>
            </a:r>
            <a:r>
              <a:rPr lang="de-DE" dirty="0" err="1">
                <a:sym typeface="Wingdings" panose="05000000000000000000" pitchFamily="2" charset="2"/>
              </a:rPr>
              <a:t>Raspberry</a:t>
            </a:r>
            <a:r>
              <a:rPr lang="de-DE" dirty="0">
                <a:sym typeface="Wingdings" panose="05000000000000000000" pitchFamily="2" charset="2"/>
              </a:rPr>
              <a:t> Pi werden in der Shell aufgerufen mit: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sudo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apt-get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update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Updates werden installiert mit</a:t>
            </a:r>
            <a:b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sudo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apt-get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upgrade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Packages sind in einer </a:t>
            </a:r>
            <a:r>
              <a:rPr lang="de-DE" dirty="0" err="1">
                <a:sym typeface="Wingdings" panose="05000000000000000000" pitchFamily="2" charset="2"/>
              </a:rPr>
              <a:t>repository</a:t>
            </a:r>
            <a:r>
              <a:rPr lang="de-DE" dirty="0">
                <a:sym typeface="Wingdings" panose="05000000000000000000" pitchFamily="2" charset="2"/>
              </a:rPr>
              <a:t> (Sammlung) verfügbar und können automatisiert heruntergeladen werden mit: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sudo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apt-get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install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4600" i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XYZ</a:t>
            </a:r>
            <a:br>
              <a:rPr lang="de-DE" sz="4600" i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wobei „XYZ“ ersetzt wird mit dem entsprechenden Paketnamen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Den Paketnamen kann man </a:t>
            </a:r>
            <a:r>
              <a:rPr lang="de-DE" dirty="0" err="1">
                <a:sym typeface="Wingdings" panose="05000000000000000000" pitchFamily="2" charset="2"/>
              </a:rPr>
              <a:t>googlen</a:t>
            </a:r>
            <a:r>
              <a:rPr lang="de-DE" dirty="0">
                <a:sym typeface="Wingdings" panose="05000000000000000000" pitchFamily="2" charset="2"/>
              </a:rPr>
              <a:t> oder man erhält auch alle möglichen Pakete über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sudo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apt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-cache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search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4600" i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Suchbegriff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30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Bevor der Pi als NAS (Network </a:t>
            </a:r>
            <a:r>
              <a:rPr lang="de-DE" dirty="0" err="1"/>
              <a:t>Attached</a:t>
            </a:r>
            <a:r>
              <a:rPr lang="de-DE" dirty="0"/>
              <a:t> Storage </a:t>
            </a:r>
            <a:r>
              <a:rPr lang="de-DE" dirty="0">
                <a:sym typeface="Wingdings" panose="05000000000000000000" pitchFamily="2" charset="2"/>
              </a:rPr>
              <a:t> Netzlaufwerk) agieren kann müssen folgende Dinge erledigt werden:</a:t>
            </a:r>
          </a:p>
          <a:p>
            <a:pPr marL="2171700" lvl="1" indent="-11430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LAN/WLAN einrichten</a:t>
            </a:r>
          </a:p>
          <a:p>
            <a:pPr marL="2171700" lvl="1" indent="-11430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VNC muss eingerichtet werden (damit remote Zugriff auf Pi jederzeit möglich ist)</a:t>
            </a:r>
          </a:p>
          <a:p>
            <a:pPr marL="2171700" lvl="1" indent="-11430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VNC muss nach jedem Neustart automatisch gestartet werden</a:t>
            </a:r>
          </a:p>
          <a:p>
            <a:pPr marL="2171700" lvl="1" indent="-11430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Festplatten in ext4 Format formatieren (effektiver unter Linux/</a:t>
            </a:r>
            <a:r>
              <a:rPr lang="de-DE" dirty="0" err="1">
                <a:sym typeface="Wingdings" panose="05000000000000000000" pitchFamily="2" charset="2"/>
              </a:rPr>
              <a:t>Raspbian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2171700" lvl="1" indent="-11430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Festplatten müssen erkannt und </a:t>
            </a:r>
            <a:r>
              <a:rPr lang="de-DE" dirty="0" err="1">
                <a:sym typeface="Wingdings" panose="05000000000000000000" pitchFamily="2" charset="2"/>
              </a:rPr>
              <a:t>gemountet</a:t>
            </a:r>
            <a:r>
              <a:rPr lang="de-DE" dirty="0">
                <a:sym typeface="Wingdings" panose="05000000000000000000" pitchFamily="2" charset="2"/>
              </a:rPr>
              <a:t> werden 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(Zugriff muss von </a:t>
            </a:r>
            <a:r>
              <a:rPr lang="de-DE" dirty="0" err="1">
                <a:sym typeface="Wingdings" panose="05000000000000000000" pitchFamily="2" charset="2"/>
              </a:rPr>
              <a:t>Raspbian</a:t>
            </a:r>
            <a:r>
              <a:rPr lang="de-DE" dirty="0">
                <a:sym typeface="Wingdings" panose="05000000000000000000" pitchFamily="2" charset="2"/>
              </a:rPr>
              <a:t> aus möglich sein)</a:t>
            </a:r>
          </a:p>
          <a:p>
            <a:pPr marL="2171700" lvl="1" indent="-11430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Festplatten müssen nach dem Neustart automatisch </a:t>
            </a:r>
            <a:r>
              <a:rPr lang="de-DE" dirty="0" err="1">
                <a:sym typeface="Wingdings" panose="05000000000000000000" pitchFamily="2" charset="2"/>
              </a:rPr>
              <a:t>gemountet</a:t>
            </a:r>
            <a:r>
              <a:rPr lang="de-DE" dirty="0">
                <a:sym typeface="Wingdings" panose="05000000000000000000" pitchFamily="2" charset="2"/>
              </a:rPr>
              <a:t> werden</a:t>
            </a:r>
          </a:p>
          <a:p>
            <a:pPr marL="2171700" lvl="1" indent="-1143000">
              <a:buFont typeface="+mj-lt"/>
              <a:buAutoNum type="arabicPeriod"/>
            </a:pPr>
            <a:r>
              <a:rPr lang="de-DE" dirty="0"/>
              <a:t>Samba Server muss eingerichtet werden </a:t>
            </a:r>
            <a:br>
              <a:rPr lang="de-DE" dirty="0"/>
            </a:br>
            <a:r>
              <a:rPr lang="de-DE" dirty="0"/>
              <a:t>(Einfacher Zugriff auf Festplatte von </a:t>
            </a:r>
            <a:r>
              <a:rPr lang="de-DE" dirty="0" err="1"/>
              <a:t>Win</a:t>
            </a:r>
            <a:r>
              <a:rPr lang="de-DE" dirty="0"/>
              <a:t>-PC aus)</a:t>
            </a:r>
          </a:p>
          <a:p>
            <a:pPr marL="2171700" lvl="1" indent="-1143000">
              <a:buFont typeface="+mj-lt"/>
              <a:buAutoNum type="arabicPeriod"/>
            </a:pPr>
            <a:r>
              <a:rPr lang="de-DE" dirty="0"/>
              <a:t>Samba-Server muss automatisch starten</a:t>
            </a:r>
          </a:p>
          <a:p>
            <a:pPr marL="2171700" lvl="1" indent="-1143000">
              <a:buFont typeface="+mj-lt"/>
              <a:buAutoNum type="arabicPeriod"/>
            </a:pPr>
            <a:r>
              <a:rPr lang="de-DE" dirty="0"/>
              <a:t>Sicher stellen das Festplatten nicht durchweg laufen, sondern in den </a:t>
            </a:r>
            <a:r>
              <a:rPr lang="de-DE" dirty="0" err="1"/>
              <a:t>stand-by</a:t>
            </a:r>
            <a:r>
              <a:rPr lang="de-DE" dirty="0"/>
              <a:t> </a:t>
            </a:r>
            <a:r>
              <a:rPr lang="de-DE" dirty="0" err="1"/>
              <a:t>modus</a:t>
            </a:r>
            <a:r>
              <a:rPr lang="de-DE" dirty="0"/>
              <a:t> gehen können (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hdparm</a:t>
            </a:r>
            <a:r>
              <a:rPr lang="de-DE" dirty="0"/>
              <a:t>; </a:t>
            </a:r>
            <a:r>
              <a:rPr lang="de-DE" dirty="0" err="1"/>
              <a:t>journaling</a:t>
            </a:r>
            <a:r>
              <a:rPr lang="de-DE" dirty="0"/>
              <a:t>=off)</a:t>
            </a:r>
          </a:p>
          <a:p>
            <a:pPr marL="2171700" lvl="1" indent="-1143000">
              <a:buFont typeface="+mj-lt"/>
              <a:buAutoNum type="arabicPeriod"/>
            </a:pPr>
            <a:r>
              <a:rPr lang="de-DE" dirty="0" err="1"/>
              <a:t>Rsync</a:t>
            </a:r>
            <a:r>
              <a:rPr lang="de-DE" dirty="0"/>
              <a:t> einrichten (alle Daten von einer Festplatte auf eine andere synchronisieren)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zunächst testen, dass das einmal funktioniert (alle Daten überprüfen: noch ok?)</a:t>
            </a:r>
          </a:p>
          <a:p>
            <a:pPr marL="2171700" lvl="1" indent="-1143000">
              <a:buFont typeface="+mj-lt"/>
              <a:buAutoNum type="arabicPeriod"/>
            </a:pPr>
            <a:r>
              <a:rPr lang="de-DE" dirty="0" err="1"/>
              <a:t>Rsync</a:t>
            </a:r>
            <a:r>
              <a:rPr lang="de-DE" dirty="0"/>
              <a:t> einrichten, dass es jeden Tag (bspw. 5:00 Uhr morgens) automatisch synchronisiert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931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Raspi2 – NAS-SW 1: LAN Setup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4200529"/>
            <a:ext cx="29163645" cy="12289428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Beschreibung um das LAN/WLAN einzurichten findet man hier:	Link</a:t>
            </a:r>
          </a:p>
          <a:p>
            <a:r>
              <a:rPr lang="de-DE" dirty="0"/>
              <a:t>Öffne das Setup-File für die LAN-</a:t>
            </a:r>
            <a:r>
              <a:rPr lang="de-DE" dirty="0" err="1"/>
              <a:t>Adpter</a:t>
            </a:r>
            <a:r>
              <a:rPr lang="de-DE" dirty="0"/>
              <a:t> (Netzwerk-Anschlüsse</a:t>
            </a:r>
            <a:r>
              <a:rPr lang="de-DE" dirty="0">
                <a:sym typeface="Wingdings" panose="05000000000000000000" pitchFamily="2" charset="2"/>
              </a:rPr>
              <a:t>):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</a:t>
            </a:r>
            <a:r>
              <a:rPr lang="de-DE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de-DE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network</a:t>
            </a:r>
            <a:r>
              <a:rPr lang="de-DE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interfaces</a:t>
            </a:r>
            <a:br>
              <a:rPr lang="de-DE" dirty="0"/>
            </a:br>
            <a:r>
              <a:rPr lang="de-DE" dirty="0"/>
              <a:t>Setze dort</a:t>
            </a:r>
          </a:p>
          <a:p>
            <a:pPr marL="1800225" lvl="2" indent="0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0225" lvl="2" indent="0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iface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loopback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0225" lvl="2" indent="0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iface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eth0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dhcp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0225" lvl="2" indent="0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myRasPi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1800225" lvl="2" indent="0">
              <a:buNone/>
            </a:pPr>
            <a:r>
              <a:rPr lang="de-DE" dirty="0">
                <a:solidFill>
                  <a:srgbClr val="007A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"</a:t>
            </a:r>
            <a:r>
              <a:rPr lang="de-DE" dirty="0" err="1">
                <a:solidFill>
                  <a:srgbClr val="007A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myRasPi</a:t>
            </a:r>
            <a:r>
              <a:rPr lang="de-DE" dirty="0">
                <a:solidFill>
                  <a:srgbClr val="007A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de-DE" dirty="0" err="1">
                <a:solidFill>
                  <a:srgbClr val="007A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</a:t>
            </a:r>
            <a:r>
              <a:rPr lang="de-DE" dirty="0">
                <a:solidFill>
                  <a:srgbClr val="007A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rgbClr val="007A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</a:t>
            </a:r>
            <a:r>
              <a:rPr lang="de-DE" dirty="0">
                <a:solidFill>
                  <a:srgbClr val="007A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rgbClr val="007A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exchanged</a:t>
            </a:r>
            <a:r>
              <a:rPr lang="de-DE" dirty="0">
                <a:solidFill>
                  <a:srgbClr val="007A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rgbClr val="007A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dirty="0">
                <a:solidFill>
                  <a:srgbClr val="007A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 </a:t>
            </a:r>
            <a:r>
              <a:rPr lang="de-DE" dirty="0" err="1">
                <a:solidFill>
                  <a:srgbClr val="007A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arbitrary</a:t>
            </a:r>
            <a:r>
              <a:rPr lang="de-DE" dirty="0">
                <a:solidFill>
                  <a:srgbClr val="007A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rgbClr val="007A3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de-DE" dirty="0">
              <a:solidFill>
                <a:srgbClr val="007A3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0225" lvl="2" indent="0">
              <a:buNone/>
            </a:pP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0225" lvl="2" indent="0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allow-hotplug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wlan0</a:t>
            </a:r>
          </a:p>
          <a:p>
            <a:pPr marL="1800225" lvl="2" indent="0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iface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wlan0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dhcp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0225" lvl="2" indent="0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wpa-conf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wpa_supplicant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wpa_supplicant.conf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0225" lvl="2" indent="0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iface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dhcp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5800" indent="-685800"/>
            <a:r>
              <a:rPr lang="de-DE" dirty="0"/>
              <a:t>Dann mit „</a:t>
            </a:r>
            <a:r>
              <a:rPr lang="de-DE" dirty="0" err="1"/>
              <a:t>Ctrl+X</a:t>
            </a:r>
            <a:r>
              <a:rPr lang="de-DE" dirty="0"/>
              <a:t>“ und „Enter“ das Setting-File speichern und den Nano-Editor schließen</a:t>
            </a:r>
          </a:p>
          <a:p>
            <a:endParaRPr lang="de-DE" dirty="0"/>
          </a:p>
        </p:txBody>
      </p:sp>
      <p:pic>
        <p:nvPicPr>
          <p:cNvPr id="10242" name="Picture 2" descr="http://www.zidatech.ch/media/catalog/product/cache/1/small_image/9df78eab33525d08d6e5fb8d27136e95/1/0/100102010_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63265" y="0"/>
            <a:ext cx="3990791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3550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Raspi2 – NAS-SW 1: LAN Setup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4200529"/>
            <a:ext cx="29163645" cy="12289428"/>
          </a:xfrm>
        </p:spPr>
        <p:txBody>
          <a:bodyPr>
            <a:normAutofit/>
          </a:bodyPr>
          <a:lstStyle/>
          <a:p>
            <a:r>
              <a:rPr lang="de-DE" dirty="0"/>
              <a:t>Dann müssen die Einstellungen zum Anmelden im LAN bzw. für den Router eingetragen werden. Dazu öffne das File:</a:t>
            </a:r>
            <a:br>
              <a:rPr lang="de-DE" dirty="0"/>
            </a:br>
            <a:r>
              <a:rPr lang="de-DE" dirty="0"/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 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wpa_supplicant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wpa_supplicant.conf</a:t>
            </a:r>
            <a:endParaRPr lang="de-DE" sz="4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Und trage dort die Anmeldedaten ein</a:t>
            </a:r>
            <a:br>
              <a:rPr lang="de-DE" dirty="0"/>
            </a:b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 Netzwerkname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	 Netzwerkpasswort</a:t>
            </a:r>
          </a:p>
          <a:p>
            <a:r>
              <a:rPr lang="de-DE" dirty="0">
                <a:sym typeface="Wingdings" panose="05000000000000000000" pitchFamily="2" charset="2"/>
              </a:rPr>
              <a:t>Verwende „RSN“ Protokoll für ein Netzwerk mit 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WPA2 (ist üblich)</a:t>
            </a:r>
          </a:p>
          <a:p>
            <a:r>
              <a:rPr lang="de-DE" dirty="0">
                <a:sym typeface="Wingdings" panose="05000000000000000000" pitchFamily="2" charset="2"/>
              </a:rPr>
              <a:t>Verwende immer CCMP</a:t>
            </a:r>
            <a:endParaRPr lang="de-DE" dirty="0"/>
          </a:p>
        </p:txBody>
      </p:sp>
      <p:pic>
        <p:nvPicPr>
          <p:cNvPr id="10242" name="Picture 2" descr="http://www.zidatech.ch/media/catalog/product/cache/1/small_image/9df78eab33525d08d6e5fb8d27136e95/1/0/100102010_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63265" y="0"/>
            <a:ext cx="3990791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22106681" y="7704981"/>
            <a:ext cx="9937104" cy="9787295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DE" sz="3000" dirty="0" err="1"/>
              <a:t>country</a:t>
            </a:r>
            <a:r>
              <a:rPr lang="de-DE" sz="3000" dirty="0"/>
              <a:t>=DE</a:t>
            </a:r>
            <a:br>
              <a:rPr lang="de-DE" sz="3000" dirty="0"/>
            </a:br>
            <a:r>
              <a:rPr lang="de-DE" sz="3000" dirty="0" err="1"/>
              <a:t>ctrl_interface</a:t>
            </a:r>
            <a:r>
              <a:rPr lang="de-DE" sz="3000" dirty="0"/>
              <a:t>=DIR=/</a:t>
            </a:r>
            <a:r>
              <a:rPr lang="de-DE" sz="3000" dirty="0" err="1"/>
              <a:t>var</a:t>
            </a:r>
            <a:r>
              <a:rPr lang="de-DE" sz="3000" dirty="0"/>
              <a:t>/</a:t>
            </a:r>
            <a:r>
              <a:rPr lang="de-DE" sz="3000" dirty="0" err="1"/>
              <a:t>run</a:t>
            </a:r>
            <a:r>
              <a:rPr lang="de-DE" sz="3000" dirty="0"/>
              <a:t>/</a:t>
            </a:r>
            <a:r>
              <a:rPr lang="de-DE" sz="3000" dirty="0" err="1"/>
              <a:t>wpa_supplicant</a:t>
            </a:r>
            <a:r>
              <a:rPr lang="de-DE" sz="3000" dirty="0"/>
              <a:t> GROUP=</a:t>
            </a:r>
            <a:r>
              <a:rPr lang="de-DE" sz="3000" dirty="0" err="1"/>
              <a:t>netdev</a:t>
            </a:r>
            <a:endParaRPr lang="de-DE" sz="3000" dirty="0"/>
          </a:p>
          <a:p>
            <a:r>
              <a:rPr lang="de-DE" sz="3000" dirty="0" err="1"/>
              <a:t>update_config</a:t>
            </a:r>
            <a:r>
              <a:rPr lang="de-DE" sz="3000" dirty="0"/>
              <a:t>=1</a:t>
            </a:r>
          </a:p>
          <a:p>
            <a:endParaRPr lang="de-DE" sz="3000" dirty="0"/>
          </a:p>
          <a:p>
            <a:r>
              <a:rPr lang="de-DE" sz="3000" dirty="0" err="1"/>
              <a:t>network</a:t>
            </a:r>
            <a:r>
              <a:rPr lang="de-DE" sz="3000" dirty="0"/>
              <a:t>={</a:t>
            </a:r>
          </a:p>
          <a:p>
            <a:r>
              <a:rPr lang="de-DE" sz="3000" dirty="0" err="1"/>
              <a:t>ssid</a:t>
            </a:r>
            <a:r>
              <a:rPr lang="de-DE" sz="3000" dirty="0"/>
              <a:t>="YOURSSID"</a:t>
            </a:r>
          </a:p>
          <a:p>
            <a:r>
              <a:rPr lang="de-DE" sz="3000" dirty="0" err="1"/>
              <a:t>psk</a:t>
            </a:r>
            <a:r>
              <a:rPr lang="de-DE" sz="3000" dirty="0"/>
              <a:t>="YOURPASSWORD"</a:t>
            </a:r>
          </a:p>
          <a:p>
            <a:endParaRPr lang="de-DE" sz="3000" dirty="0"/>
          </a:p>
          <a:p>
            <a:r>
              <a:rPr lang="de-DE" sz="3000" dirty="0">
                <a:solidFill>
                  <a:srgbClr val="007A37"/>
                </a:solidFill>
              </a:rPr>
              <a:t># Protocol type </a:t>
            </a:r>
            <a:r>
              <a:rPr lang="de-DE" sz="3000" dirty="0" err="1">
                <a:solidFill>
                  <a:srgbClr val="007A37"/>
                </a:solidFill>
              </a:rPr>
              <a:t>can</a:t>
            </a:r>
            <a:r>
              <a:rPr lang="de-DE" sz="3000" dirty="0">
                <a:solidFill>
                  <a:srgbClr val="007A37"/>
                </a:solidFill>
              </a:rPr>
              <a:t> </a:t>
            </a:r>
            <a:r>
              <a:rPr lang="de-DE" sz="3000" dirty="0" err="1">
                <a:solidFill>
                  <a:srgbClr val="007A37"/>
                </a:solidFill>
              </a:rPr>
              <a:t>be</a:t>
            </a:r>
            <a:r>
              <a:rPr lang="de-DE" sz="3000" dirty="0">
                <a:solidFill>
                  <a:srgbClr val="007A37"/>
                </a:solidFill>
              </a:rPr>
              <a:t>: RSN (</a:t>
            </a:r>
            <a:r>
              <a:rPr lang="de-DE" sz="3000" dirty="0" err="1">
                <a:solidFill>
                  <a:srgbClr val="007A37"/>
                </a:solidFill>
              </a:rPr>
              <a:t>for</a:t>
            </a:r>
            <a:r>
              <a:rPr lang="de-DE" sz="3000" dirty="0">
                <a:solidFill>
                  <a:srgbClr val="007A37"/>
                </a:solidFill>
              </a:rPr>
              <a:t> WP2) </a:t>
            </a:r>
            <a:r>
              <a:rPr lang="de-DE" sz="3000" dirty="0" err="1">
                <a:solidFill>
                  <a:srgbClr val="007A37"/>
                </a:solidFill>
              </a:rPr>
              <a:t>and</a:t>
            </a:r>
            <a:r>
              <a:rPr lang="de-DE" sz="3000" dirty="0">
                <a:solidFill>
                  <a:srgbClr val="007A37"/>
                </a:solidFill>
              </a:rPr>
              <a:t> WPA (</a:t>
            </a:r>
            <a:r>
              <a:rPr lang="de-DE" sz="3000" dirty="0" err="1">
                <a:solidFill>
                  <a:srgbClr val="007A37"/>
                </a:solidFill>
              </a:rPr>
              <a:t>for</a:t>
            </a:r>
            <a:r>
              <a:rPr lang="de-DE" sz="3000" dirty="0">
                <a:solidFill>
                  <a:srgbClr val="007A37"/>
                </a:solidFill>
              </a:rPr>
              <a:t> WPA1)</a:t>
            </a:r>
          </a:p>
          <a:p>
            <a:r>
              <a:rPr lang="de-DE" sz="3000" dirty="0" err="1"/>
              <a:t>proto</a:t>
            </a:r>
            <a:r>
              <a:rPr lang="de-DE" sz="3000" dirty="0"/>
              <a:t>=RSN</a:t>
            </a:r>
          </a:p>
          <a:p>
            <a:endParaRPr lang="de-DE" sz="3000" dirty="0"/>
          </a:p>
          <a:p>
            <a:r>
              <a:rPr lang="de-DE" sz="3000" dirty="0"/>
              <a:t># Key </a:t>
            </a:r>
            <a:r>
              <a:rPr lang="de-DE" sz="3000" dirty="0" err="1"/>
              <a:t>management</a:t>
            </a:r>
            <a:r>
              <a:rPr lang="de-DE" sz="3000" dirty="0"/>
              <a:t> type </a:t>
            </a:r>
            <a:br>
              <a:rPr lang="de-DE" sz="3000" dirty="0"/>
            </a:br>
            <a:r>
              <a:rPr lang="de-DE" sz="3000" dirty="0" err="1"/>
              <a:t>key_mgmt</a:t>
            </a:r>
            <a:r>
              <a:rPr lang="de-DE" sz="3000" dirty="0"/>
              <a:t>=WPA-PSK</a:t>
            </a:r>
          </a:p>
          <a:p>
            <a:endParaRPr lang="de-DE" sz="3000" dirty="0"/>
          </a:p>
          <a:p>
            <a:r>
              <a:rPr lang="de-DE" sz="3000" dirty="0"/>
              <a:t># </a:t>
            </a:r>
            <a:r>
              <a:rPr lang="de-DE" sz="3000" dirty="0" err="1"/>
              <a:t>Pairwise</a:t>
            </a:r>
            <a:r>
              <a:rPr lang="de-DE" sz="3000" dirty="0"/>
              <a:t> </a:t>
            </a:r>
            <a:r>
              <a:rPr lang="de-DE" sz="3000" dirty="0" err="1"/>
              <a:t>can</a:t>
            </a:r>
            <a:r>
              <a:rPr lang="de-DE" sz="3000" dirty="0"/>
              <a:t> </a:t>
            </a:r>
            <a:r>
              <a:rPr lang="de-DE" sz="3000" dirty="0" err="1"/>
              <a:t>be</a:t>
            </a:r>
            <a:r>
              <a:rPr lang="de-DE" sz="3000" dirty="0"/>
              <a:t> CCMP </a:t>
            </a:r>
            <a:r>
              <a:rPr lang="de-DE" sz="3000" dirty="0" err="1"/>
              <a:t>or</a:t>
            </a:r>
            <a:r>
              <a:rPr lang="de-DE" sz="3000" dirty="0"/>
              <a:t> TKIP (</a:t>
            </a:r>
            <a:r>
              <a:rPr lang="de-DE" sz="3000" dirty="0" err="1"/>
              <a:t>for</a:t>
            </a:r>
            <a:r>
              <a:rPr lang="de-DE" sz="3000" dirty="0"/>
              <a:t> WPA2 </a:t>
            </a:r>
            <a:r>
              <a:rPr lang="de-DE" sz="3000" dirty="0" err="1"/>
              <a:t>or</a:t>
            </a:r>
            <a:r>
              <a:rPr lang="de-DE" sz="3000" dirty="0"/>
              <a:t> WPA1)</a:t>
            </a:r>
          </a:p>
          <a:p>
            <a:r>
              <a:rPr lang="de-DE" sz="3000" dirty="0" err="1"/>
              <a:t>pairwise</a:t>
            </a:r>
            <a:r>
              <a:rPr lang="de-DE" sz="3000" dirty="0"/>
              <a:t>=CCMP</a:t>
            </a:r>
          </a:p>
          <a:p>
            <a:endParaRPr lang="de-DE" sz="3000" dirty="0"/>
          </a:p>
          <a:p>
            <a:r>
              <a:rPr lang="de-DE" sz="3000" dirty="0"/>
              <a:t>#</a:t>
            </a:r>
            <a:r>
              <a:rPr lang="de-DE" sz="3000" dirty="0" err="1"/>
              <a:t>Authorization</a:t>
            </a:r>
            <a:r>
              <a:rPr lang="de-DE" sz="3000" dirty="0"/>
              <a:t> </a:t>
            </a:r>
            <a:r>
              <a:rPr lang="de-DE" sz="3000" dirty="0" err="1"/>
              <a:t>option</a:t>
            </a:r>
            <a:r>
              <a:rPr lang="de-DE" sz="3000" dirty="0"/>
              <a:t> </a:t>
            </a:r>
            <a:r>
              <a:rPr lang="de-DE" sz="3000" dirty="0" err="1"/>
              <a:t>should</a:t>
            </a:r>
            <a:r>
              <a:rPr lang="de-DE" sz="3000" dirty="0"/>
              <a:t> </a:t>
            </a:r>
            <a:r>
              <a:rPr lang="de-DE" sz="3000" dirty="0" err="1"/>
              <a:t>be</a:t>
            </a:r>
            <a:r>
              <a:rPr lang="de-DE" sz="3000" dirty="0"/>
              <a:t> OPEN </a:t>
            </a:r>
            <a:r>
              <a:rPr lang="de-DE" sz="3000" dirty="0" err="1"/>
              <a:t>for</a:t>
            </a:r>
            <a:r>
              <a:rPr lang="de-DE" sz="3000" dirty="0"/>
              <a:t> </a:t>
            </a:r>
            <a:r>
              <a:rPr lang="de-DE" sz="3000" dirty="0" err="1"/>
              <a:t>both</a:t>
            </a:r>
            <a:r>
              <a:rPr lang="de-DE" sz="3000" dirty="0"/>
              <a:t> WPA1/WPA2 </a:t>
            </a:r>
            <a:br>
              <a:rPr lang="de-DE" sz="3000" dirty="0"/>
            </a:br>
            <a:r>
              <a:rPr lang="de-DE" sz="3000" dirty="0"/>
              <a:t># (in </a:t>
            </a:r>
            <a:r>
              <a:rPr lang="de-DE" sz="3000" dirty="0" err="1"/>
              <a:t>less</a:t>
            </a:r>
            <a:r>
              <a:rPr lang="de-DE" sz="3000" dirty="0"/>
              <a:t> </a:t>
            </a:r>
            <a:r>
              <a:rPr lang="de-DE" sz="3000" dirty="0" err="1"/>
              <a:t>commonly</a:t>
            </a:r>
            <a:r>
              <a:rPr lang="de-DE" sz="3000" dirty="0"/>
              <a:t> </a:t>
            </a:r>
            <a:r>
              <a:rPr lang="de-DE" sz="3000" dirty="0" err="1"/>
              <a:t>used</a:t>
            </a:r>
            <a:r>
              <a:rPr lang="de-DE" sz="3000" dirty="0"/>
              <a:t> </a:t>
            </a:r>
            <a:r>
              <a:rPr lang="de-DE" sz="3000" dirty="0" err="1"/>
              <a:t>are</a:t>
            </a:r>
            <a:r>
              <a:rPr lang="de-DE" sz="3000" dirty="0"/>
              <a:t> SHARED </a:t>
            </a:r>
            <a:r>
              <a:rPr lang="de-DE" sz="3000" dirty="0" err="1"/>
              <a:t>and</a:t>
            </a:r>
            <a:r>
              <a:rPr lang="de-DE" sz="3000" dirty="0"/>
              <a:t> LEAP)</a:t>
            </a:r>
          </a:p>
          <a:p>
            <a:r>
              <a:rPr lang="de-DE" sz="3000" dirty="0" err="1"/>
              <a:t>auth_alg</a:t>
            </a:r>
            <a:r>
              <a:rPr lang="de-DE" sz="3000" dirty="0"/>
              <a:t>=OPEN</a:t>
            </a:r>
          </a:p>
          <a:p>
            <a:r>
              <a:rPr lang="de-DE" sz="3000" dirty="0"/>
              <a:t>}</a:t>
            </a:r>
          </a:p>
        </p:txBody>
      </p:sp>
      <p:cxnSp>
        <p:nvCxnSpPr>
          <p:cNvPr id="6" name="Verbinder: gewinkelt 5"/>
          <p:cNvCxnSpPr>
            <a:cxnSpLocks/>
          </p:cNvCxnSpPr>
          <p:nvPr/>
        </p:nvCxnSpPr>
        <p:spPr>
          <a:xfrm>
            <a:off x="11096368" y="9539416"/>
            <a:ext cx="10794289" cy="757853"/>
          </a:xfrm>
          <a:prstGeom prst="bentConnector3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Verbinder: gewinkelt 7"/>
          <p:cNvCxnSpPr>
            <a:cxnSpLocks/>
          </p:cNvCxnSpPr>
          <p:nvPr/>
        </p:nvCxnSpPr>
        <p:spPr>
          <a:xfrm>
            <a:off x="12164301" y="10657309"/>
            <a:ext cx="9726356" cy="119186"/>
          </a:xfrm>
          <a:prstGeom prst="bentConnector3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Verbinder: gewinkelt 10"/>
          <p:cNvCxnSpPr/>
          <p:nvPr/>
        </p:nvCxnSpPr>
        <p:spPr>
          <a:xfrm flipV="1">
            <a:off x="11521505" y="12169477"/>
            <a:ext cx="10369152" cy="1008112"/>
          </a:xfrm>
          <a:prstGeom prst="bentConnector3">
            <a:avLst>
              <a:gd name="adj1" fmla="val 95284"/>
            </a:avLst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er: gewinkelt 13"/>
          <p:cNvCxnSpPr>
            <a:cxnSpLocks/>
          </p:cNvCxnSpPr>
          <p:nvPr/>
        </p:nvCxnSpPr>
        <p:spPr>
          <a:xfrm>
            <a:off x="11737529" y="14305777"/>
            <a:ext cx="10153128" cy="454396"/>
          </a:xfrm>
          <a:prstGeom prst="bentConnector3">
            <a:avLst>
              <a:gd name="adj1" fmla="val 50000"/>
            </a:avLst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3281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Raspi2 – NAS-SW 1: WLAN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4200529"/>
            <a:ext cx="29163645" cy="1228942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Verhindern dass der EDMIX WLAN-Stick in den </a:t>
            </a:r>
            <a:r>
              <a:rPr lang="de-DE" dirty="0" err="1"/>
              <a:t>sleep</a:t>
            </a:r>
            <a:r>
              <a:rPr lang="de-DE" dirty="0"/>
              <a:t>-modus geht (andernfalls ist Pi per VNC nicht mehr </a:t>
            </a:r>
            <a:r>
              <a:rPr lang="de-DE" dirty="0" err="1"/>
              <a:t>erreichtbar</a:t>
            </a:r>
            <a:r>
              <a:rPr lang="de-DE" dirty="0"/>
              <a:t> und muss neu gestartet werden):</a:t>
            </a:r>
            <a:br>
              <a:rPr lang="de-DE" dirty="0"/>
            </a:br>
            <a:br>
              <a:rPr lang="de-DE" dirty="0"/>
            </a:br>
            <a:r>
              <a:rPr lang="en-US" sz="6500" i="1" dirty="0"/>
              <a:t>The problem seems to be that the adapter has power management features enabled by default. This can be checked by running the command:</a:t>
            </a:r>
            <a:br>
              <a:rPr lang="en-US" sz="7000" i="1" dirty="0"/>
            </a:br>
            <a:r>
              <a:rPr lang="en-US" dirty="0"/>
              <a:t>	</a:t>
            </a:r>
            <a:r>
              <a:rPr lang="en-US" sz="5800" dirty="0">
                <a:latin typeface="Courier New" panose="02070309020205020404" pitchFamily="49" charset="0"/>
                <a:cs typeface="Courier New" panose="02070309020205020404" pitchFamily="49" charset="0"/>
              </a:rPr>
              <a:t>cat /sys/module/8192cu/parameters/</a:t>
            </a:r>
            <a:r>
              <a:rPr lang="en-US" sz="5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rtw_power_mgnt</a:t>
            </a:r>
            <a:endParaRPr lang="en-US" sz="5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6500" i="1" dirty="0"/>
              <a:t>A value of 0 means disabled, 1 means min. power management, 2 means max. power management. To disable this, you need to create a new file:</a:t>
            </a:r>
            <a:br>
              <a:rPr lang="en-US" sz="6500" i="1" dirty="0"/>
            </a:br>
            <a:r>
              <a:rPr lang="en-US" dirty="0"/>
              <a:t>	</a:t>
            </a:r>
            <a:r>
              <a:rPr lang="en-US" sz="5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5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5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</a:t>
            </a:r>
            <a:r>
              <a:rPr lang="en-US" sz="58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5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5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5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modprobe.d</a:t>
            </a:r>
            <a:r>
              <a:rPr lang="en-US" sz="5800" dirty="0">
                <a:latin typeface="Courier New" panose="02070309020205020404" pitchFamily="49" charset="0"/>
                <a:cs typeface="Courier New" panose="02070309020205020404" pitchFamily="49" charset="0"/>
              </a:rPr>
              <a:t>/8192cu.conf</a:t>
            </a:r>
          </a:p>
          <a:p>
            <a:r>
              <a:rPr lang="en-US" sz="6500" i="1" dirty="0"/>
              <a:t>and add the following: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5800" dirty="0">
                <a:latin typeface="Courier New" panose="02070309020205020404" pitchFamily="49" charset="0"/>
                <a:cs typeface="Courier New" panose="02070309020205020404" pitchFamily="49" charset="0"/>
              </a:rPr>
              <a:t># Disable power management</a:t>
            </a:r>
          </a:p>
          <a:p>
            <a:pPr marL="0" indent="0">
              <a:buNone/>
            </a:pPr>
            <a:r>
              <a:rPr lang="en-US" sz="5800" dirty="0">
                <a:latin typeface="Courier New" panose="02070309020205020404" pitchFamily="49" charset="0"/>
                <a:cs typeface="Courier New" panose="02070309020205020404" pitchFamily="49" charset="0"/>
              </a:rPr>
              <a:t>	options 8192cu </a:t>
            </a:r>
            <a:r>
              <a:rPr lang="en-US" sz="5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rtw_power_mgnt</a:t>
            </a:r>
            <a:r>
              <a:rPr lang="en-US" sz="5800" dirty="0">
                <a:latin typeface="Courier New" panose="02070309020205020404" pitchFamily="49" charset="0"/>
                <a:cs typeface="Courier New" panose="02070309020205020404" pitchFamily="49" charset="0"/>
              </a:rPr>
              <a:t>=0 </a:t>
            </a:r>
            <a:r>
              <a:rPr lang="en-US" sz="5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rtw_enusbss</a:t>
            </a:r>
            <a:r>
              <a:rPr lang="en-US" sz="5800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</a:p>
          <a:p>
            <a:r>
              <a:rPr lang="en-US" sz="6500" i="1" dirty="0"/>
              <a:t>Once you save the file and reboot your </a:t>
            </a:r>
            <a:r>
              <a:rPr lang="en-US" sz="6500" i="1" dirty="0" err="1"/>
              <a:t>RPi</a:t>
            </a:r>
            <a:r>
              <a:rPr lang="en-US" sz="6500" i="1" dirty="0"/>
              <a:t>, the </a:t>
            </a:r>
            <a:r>
              <a:rPr lang="en-US" sz="6500" i="1" dirty="0" err="1"/>
              <a:t>WiFi</a:t>
            </a:r>
            <a:r>
              <a:rPr lang="en-US" sz="6500" i="1" dirty="0"/>
              <a:t> should stay on indefinitely.</a:t>
            </a:r>
            <a:endParaRPr lang="de-DE" sz="6500" i="1" dirty="0"/>
          </a:p>
        </p:txBody>
      </p:sp>
      <p:pic>
        <p:nvPicPr>
          <p:cNvPr id="1027" name="Picture 3" descr="https://images-na.ssl-images-amazon.com/images/I/71P8Pfd7npL._SL1500_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40909" y="1319935"/>
            <a:ext cx="3442941" cy="288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29782157" y="1319935"/>
            <a:ext cx="206338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zzzzzz…..</a:t>
            </a:r>
          </a:p>
        </p:txBody>
      </p:sp>
      <p:sp>
        <p:nvSpPr>
          <p:cNvPr id="6" name="Textfeld 5"/>
          <p:cNvSpPr txBox="1"/>
          <p:nvPr/>
        </p:nvSpPr>
        <p:spPr>
          <a:xfrm rot="20802604">
            <a:off x="626836" y="1182872"/>
            <a:ext cx="83712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solidFill>
                  <a:srgbClr val="FF0000"/>
                </a:solidFill>
              </a:rPr>
              <a:t>Nur notwendig, wenn man den </a:t>
            </a:r>
            <a:br>
              <a:rPr lang="de-DE" sz="4800" b="1" dirty="0">
                <a:solidFill>
                  <a:srgbClr val="FF0000"/>
                </a:solidFill>
              </a:rPr>
            </a:br>
            <a:r>
              <a:rPr lang="de-DE" sz="4800" b="1" dirty="0">
                <a:solidFill>
                  <a:srgbClr val="FF0000"/>
                </a:solidFill>
              </a:rPr>
              <a:t>EDIMAX-WLAN-Stick verwendet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2759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2: VNC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Zum nachlesen: 			</a:t>
            </a: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Link</a:t>
            </a:r>
            <a:endParaRPr lang="de-DE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durchführen:		</a:t>
            </a:r>
            <a:b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de-DE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de-DE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update &amp;&amp; </a:t>
            </a:r>
            <a:r>
              <a:rPr lang="de-DE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de-DE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upgrade</a:t>
            </a:r>
          </a:p>
          <a:p>
            <a:pPr marL="914400" indent="-914400">
              <a:buFont typeface="+mj-lt"/>
              <a:buAutoNum type="arabicPeriod"/>
            </a:pP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 </a:t>
            </a:r>
            <a:r>
              <a:rPr lang="de-DE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„</a:t>
            </a:r>
            <a:r>
              <a:rPr lang="de-DE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tightvncserver</a:t>
            </a: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“:</a:t>
            </a:r>
            <a:r>
              <a:rPr lang="de-DE" sz="4800" dirty="0"/>
              <a:t>	</a:t>
            </a:r>
            <a:br>
              <a:rPr lang="de-DE" sz="4800" dirty="0"/>
            </a:br>
            <a:r>
              <a:rPr lang="de-DE" sz="4800" dirty="0"/>
              <a:t>		</a:t>
            </a:r>
            <a:r>
              <a:rPr lang="de-DE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de-DE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tightvncserver</a:t>
            </a:r>
            <a:endParaRPr lang="de-DE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Passwort festlegen:</a:t>
            </a:r>
            <a:b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de-DE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vncpasswd</a:t>
            </a:r>
            <a:endParaRPr lang="de-DE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Auf Windows PC	</a:t>
            </a: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e-DE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TightVNC</a:t>
            </a: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-Viewer runterladen:	http://www.tightvnc.com/download.php</a:t>
            </a:r>
            <a:b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nur den Viewer installieren</a:t>
            </a:r>
            <a:endParaRPr lang="de-DE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Testen ob eine VNC-Session ohne Autostart möglich ist:</a:t>
            </a:r>
            <a:b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Raspi</a:t>
            </a: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		</a:t>
            </a:r>
            <a:r>
              <a:rPr lang="de-DE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tightvncserver</a:t>
            </a:r>
            <a:b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Windows:	</a:t>
            </a:r>
            <a:br>
              <a:rPr lang="de-DE" sz="4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0" indent="-1143000">
              <a:buFont typeface="+mj-lt"/>
              <a:buAutoNum type="arabicPeriod"/>
            </a:pPr>
            <a:endParaRPr lang="de-DE" sz="4800" dirty="0"/>
          </a:p>
        </p:txBody>
      </p:sp>
      <p:sp>
        <p:nvSpPr>
          <p:cNvPr id="8" name="Rechteck 7"/>
          <p:cNvSpPr/>
          <p:nvPr/>
        </p:nvSpPr>
        <p:spPr>
          <a:xfrm>
            <a:off x="3528617" y="9001125"/>
            <a:ext cx="6120680" cy="1248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27075233" y="9577189"/>
            <a:ext cx="1296144" cy="694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4824761" y="4473577"/>
            <a:ext cx="10515600" cy="4351338"/>
          </a:xfrm>
          <a:prstGeom prst="rect">
            <a:avLst/>
          </a:prstGeom>
        </p:spPr>
        <p:txBody>
          <a:bodyPr vert="horz" lIns="205740" tIns="102870" rIns="205740" bIns="102870" rtlCol="0">
            <a:noAutofit/>
          </a:bodyPr>
          <a:lstStyle>
            <a:lvl1pPr marL="771525" indent="-771525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71638" indent="-642938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6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717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4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291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6578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6865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152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439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0985" y="14049239"/>
            <a:ext cx="10835974" cy="296045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2" name="Ellipse 11"/>
          <p:cNvSpPr/>
          <p:nvPr/>
        </p:nvSpPr>
        <p:spPr>
          <a:xfrm>
            <a:off x="9361265" y="15022337"/>
            <a:ext cx="3024336" cy="110758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22347078" y="12329084"/>
            <a:ext cx="9456309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IP des </a:t>
            </a:r>
            <a:r>
              <a:rPr lang="de-DE" dirty="0" err="1"/>
              <a:t>Raspberry</a:t>
            </a:r>
            <a:r>
              <a:rPr lang="de-DE" dirty="0"/>
              <a:t> Pi </a:t>
            </a:r>
            <a:br>
              <a:rPr lang="de-DE" dirty="0"/>
            </a:br>
            <a:r>
              <a:rPr lang="de-DE" dirty="0"/>
              <a:t>(idealerweise fix eingetragen </a:t>
            </a:r>
            <a:br>
              <a:rPr lang="de-DE" dirty="0"/>
            </a:br>
            <a:r>
              <a:rPr lang="de-DE" dirty="0"/>
              <a:t>im DHCP-Server des Routers)</a:t>
            </a:r>
          </a:p>
          <a:p>
            <a:endParaRPr lang="de-DE" dirty="0"/>
          </a:p>
          <a:p>
            <a:r>
              <a:rPr lang="de-DE" dirty="0"/>
              <a:t>Port (hinter „:“) ist immer „5901“</a:t>
            </a:r>
          </a:p>
        </p:txBody>
      </p:sp>
      <p:cxnSp>
        <p:nvCxnSpPr>
          <p:cNvPr id="14" name="Gerade Verbindung mit Pfeil 13"/>
          <p:cNvCxnSpPr>
            <a:cxnSpLocks/>
            <a:stCxn id="13" idx="1"/>
            <a:endCxn id="12" idx="6"/>
          </p:cNvCxnSpPr>
          <p:nvPr/>
        </p:nvCxnSpPr>
        <p:spPr>
          <a:xfrm flipH="1">
            <a:off x="12385601" y="13952606"/>
            <a:ext cx="9961477" cy="1623521"/>
          </a:xfrm>
          <a:prstGeom prst="straightConnector1">
            <a:avLst/>
          </a:prstGeom>
          <a:ln w="825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839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2: VNC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Anmerkungen:</a:t>
            </a:r>
          </a:p>
          <a:p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 Auflösung des VNC kann im </a:t>
            </a:r>
            <a:r>
              <a:rPr lang="de-DE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-File angepasst werden indem man die Zeile</a:t>
            </a:r>
            <a:b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wie folgt umändert</a:t>
            </a:r>
            <a:b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 wird empfohlen die Auflösung klein zu halten. Zum Arbeiten geht es trotzdem auf </a:t>
            </a:r>
            <a:r>
              <a:rPr lang="de-DE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Full</a:t>
            </a: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-HD. Zum Spielen vermutlich eher schlecht…</a:t>
            </a:r>
            <a:b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Alternative Dokus:</a:t>
            </a:r>
          </a:p>
          <a:p>
            <a:pPr lvl="1"/>
            <a:r>
              <a:rPr lang="de-DE" sz="39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https://jankarres.de/2012/08/raspberry-pi-vnc-server-installieren/</a:t>
            </a:r>
            <a:endParaRPr lang="de-DE" sz="3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39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https://www.elektronik-kompendium.de/sites/raspberry-pi/2011021.htm</a:t>
            </a:r>
            <a:endParaRPr lang="de-DE" sz="3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28700" lvl="1" indent="0">
              <a:buNone/>
            </a:pPr>
            <a:endParaRPr lang="de-DE" sz="3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0" indent="-1143000">
              <a:buFont typeface="+mj-lt"/>
              <a:buAutoNum type="arabicPeriod"/>
            </a:pPr>
            <a:endParaRPr lang="de-DE" sz="4800" dirty="0"/>
          </a:p>
        </p:txBody>
      </p:sp>
      <p:sp>
        <p:nvSpPr>
          <p:cNvPr id="8" name="Rechteck 7"/>
          <p:cNvSpPr/>
          <p:nvPr/>
        </p:nvSpPr>
        <p:spPr>
          <a:xfrm>
            <a:off x="3528617" y="9001125"/>
            <a:ext cx="6120680" cy="1248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27075233" y="9577189"/>
            <a:ext cx="1296144" cy="694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4824761" y="4473577"/>
            <a:ext cx="10515600" cy="4351338"/>
          </a:xfrm>
          <a:prstGeom prst="rect">
            <a:avLst/>
          </a:prstGeom>
        </p:spPr>
        <p:txBody>
          <a:bodyPr vert="horz" lIns="205740" tIns="102870" rIns="205740" bIns="102870" rtlCol="0">
            <a:noAutofit/>
          </a:bodyPr>
          <a:lstStyle>
            <a:lvl1pPr marL="771525" indent="-771525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71638" indent="-642938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6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717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4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291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6578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6865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152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439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25160" y="5616749"/>
            <a:ext cx="10632645" cy="476449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25159" y="7323590"/>
            <a:ext cx="15769753" cy="512083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9196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3: VNC Autostart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Autofit/>
          </a:bodyPr>
          <a:lstStyle/>
          <a:p>
            <a:pPr marL="742950" indent="-742950">
              <a:buFont typeface="+mj-lt"/>
              <a:buAutoNum type="arabicPeriod" startAt="6"/>
            </a:pP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VNC zum Autostart hinzufügen indem folgende Datei erstellt wird:		</a:t>
            </a: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Link</a:t>
            </a:r>
            <a:b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Wichtig</a:t>
            </a: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Die erste Zeile mit  </a:t>
            </a:r>
            <a:r>
              <a:rPr lang="de-DE" sz="4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#!/bin/sh  </a:t>
            </a: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ist extrem wichtig!! </a:t>
            </a:r>
          </a:p>
          <a:p>
            <a:pPr marL="742950" indent="-742950">
              <a:buFont typeface="+mj-lt"/>
              <a:buAutoNum type="arabicPeriod" startAt="6"/>
            </a:pP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Die Datei kann auch über</a:t>
            </a:r>
            <a:b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http://www.penguintutor.com/otherfiles/tightvncserver-init.txt</a:t>
            </a:r>
            <a:b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heruntergeladen und über</a:t>
            </a:r>
            <a:b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mv tightvncserver-init.txt /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init.d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tightvncserver</a:t>
            </a:r>
            <a:b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 richtige Verzeichnis abgelegt werden (muss in </a:t>
            </a:r>
            <a:r>
              <a:rPr lang="de-DE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init.d</a:t>
            </a: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liegen!)</a:t>
            </a:r>
            <a:b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Wichtiger Hinweis: Es gibt viele Versionen dieses </a:t>
            </a:r>
            <a:r>
              <a:rPr lang="de-DE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-files. Viele haben kein „ #!/bin/sh“ in der ersten Zeile. Das ist allerdings absolut wichtig!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 startAt="6"/>
            </a:pP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Zugriffsrechte des Files anpassen:</a:t>
            </a:r>
            <a:b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chown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root:root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init.d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tightvncserver</a:t>
            </a:r>
            <a:endParaRPr lang="de-DE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 startAt="6"/>
            </a:pP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Datei ausführbar machen:</a:t>
            </a:r>
            <a:b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chmod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755 /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init.d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tightvncserver</a:t>
            </a:r>
            <a:endParaRPr lang="de-DE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 startAt="6"/>
            </a:pP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in die </a:t>
            </a:r>
            <a:r>
              <a:rPr lang="de-DE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runlevels</a:t>
            </a: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hinzufügen (damit es beim </a:t>
            </a:r>
            <a:r>
              <a:rPr lang="de-DE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ausgeführt wird)</a:t>
            </a:r>
            <a:b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update-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rc.d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tightvncserver</a:t>
            </a:r>
            <a: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defaults</a:t>
            </a:r>
            <a:endParaRPr lang="de-DE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de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Fertig!</a:t>
            </a:r>
            <a:br>
              <a:rPr lang="de-DE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0" indent="-1143000">
              <a:buFont typeface="+mj-lt"/>
              <a:buAutoNum type="arabicPeriod" startAt="6"/>
            </a:pPr>
            <a:endParaRPr lang="de-DE" sz="4000" dirty="0"/>
          </a:p>
        </p:txBody>
      </p:sp>
      <p:sp>
        <p:nvSpPr>
          <p:cNvPr id="8" name="Rechteck 7"/>
          <p:cNvSpPr/>
          <p:nvPr/>
        </p:nvSpPr>
        <p:spPr>
          <a:xfrm>
            <a:off x="3528617" y="9001125"/>
            <a:ext cx="6120680" cy="1248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27075233" y="9577189"/>
            <a:ext cx="1296144" cy="694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4824761" y="4473577"/>
            <a:ext cx="10515600" cy="4351338"/>
          </a:xfrm>
          <a:prstGeom prst="rect">
            <a:avLst/>
          </a:prstGeom>
        </p:spPr>
        <p:txBody>
          <a:bodyPr vert="horz" lIns="205740" tIns="102870" rIns="205740" bIns="102870" rtlCol="0">
            <a:noAutofit/>
          </a:bodyPr>
          <a:lstStyle>
            <a:lvl1pPr marL="771525" indent="-771525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71638" indent="-642938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6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717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4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291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6578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6865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152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439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5139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5688857" y="936229"/>
            <a:ext cx="4356000" cy="8971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09537" y="1368277"/>
            <a:ext cx="3686121" cy="6049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11809537" y="8713093"/>
            <a:ext cx="6481584" cy="6056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25131017" y="946399"/>
            <a:ext cx="564532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000" dirty="0"/>
              <a:t>Mögliche Anordnung</a:t>
            </a:r>
          </a:p>
          <a:p>
            <a:r>
              <a:rPr lang="de-DE" sz="5000" dirty="0"/>
              <a:t>mit Pi</a:t>
            </a:r>
            <a:br>
              <a:rPr lang="de-DE" sz="5000" dirty="0"/>
            </a:br>
            <a:r>
              <a:rPr lang="de-DE" sz="5000" dirty="0" err="1"/>
              <a:t>Intenso</a:t>
            </a:r>
            <a:r>
              <a:rPr lang="de-DE" sz="5000" dirty="0"/>
              <a:t> 4TB und</a:t>
            </a:r>
            <a:br>
              <a:rPr lang="de-DE" sz="5000" dirty="0"/>
            </a:br>
            <a:r>
              <a:rPr lang="de-DE" sz="5000" dirty="0"/>
              <a:t>WD 4TB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880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4: ext4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de-DE" sz="6500" dirty="0"/>
              <a:t>Formatiere und erstelle Partitionen für beide Festplatten im ext4 Format</a:t>
            </a:r>
            <a:br>
              <a:rPr lang="de-DE" sz="6500" dirty="0"/>
            </a:br>
            <a:r>
              <a:rPr lang="de-DE" sz="6500" dirty="0"/>
              <a:t>Wichtig: 	„</a:t>
            </a:r>
            <a:r>
              <a:rPr lang="de-DE" sz="6500" dirty="0" err="1"/>
              <a:t>journaling</a:t>
            </a:r>
            <a:r>
              <a:rPr lang="de-DE" sz="6500" dirty="0"/>
              <a:t>“ soll ausgeschaltet sein</a:t>
            </a:r>
            <a:br>
              <a:rPr lang="de-DE" sz="6500" dirty="0"/>
            </a:br>
            <a:r>
              <a:rPr lang="de-DE" sz="6500" dirty="0"/>
              <a:t>Wichtig:	„</a:t>
            </a:r>
            <a:r>
              <a:rPr lang="de-DE" sz="6500" dirty="0" err="1"/>
              <a:t>lazy_itable_init</a:t>
            </a:r>
            <a:r>
              <a:rPr lang="de-DE" sz="6500" dirty="0"/>
              <a:t>“ muss aus sein </a:t>
            </a:r>
            <a:br>
              <a:rPr lang="de-DE" sz="6500" dirty="0"/>
            </a:br>
            <a:r>
              <a:rPr lang="de-DE" sz="6500" dirty="0"/>
              <a:t>		</a:t>
            </a:r>
            <a:r>
              <a:rPr lang="de-DE" sz="6500" dirty="0">
                <a:sym typeface="Wingdings" panose="05000000000000000000" pitchFamily="2" charset="2"/>
              </a:rPr>
              <a:t> </a:t>
            </a:r>
            <a:r>
              <a:rPr lang="de-DE" sz="6500" dirty="0"/>
              <a:t>das dauert bei der Formatierung zwar lang, aber dann werden nach 		jedem booten die Festplatten schnell </a:t>
            </a:r>
            <a:r>
              <a:rPr lang="de-DE" sz="6500" dirty="0" err="1"/>
              <a:t>gemountet</a:t>
            </a:r>
            <a:r>
              <a:rPr lang="de-DE" sz="6500" dirty="0"/>
              <a:t>)</a:t>
            </a:r>
            <a:b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b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mkfs.ext4 -E </a:t>
            </a:r>
            <a:r>
              <a:rPr lang="en-US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lazy_itable_init</a:t>
            </a:r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=0,lazy_journal_init=0 /dev/</a:t>
            </a:r>
            <a:r>
              <a:rPr lang="en-US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5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b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0" indent="-1143000">
              <a:buFont typeface="+mj-lt"/>
              <a:buAutoNum type="arabicPeriod"/>
            </a:pPr>
            <a:r>
              <a:rPr lang="de-DE" dirty="0"/>
              <a:t>Um herauszufinden unter welchen Namen die Festplatte im System läuft, geben wir folgenden Befehl ein. In unserem Beispiel ist es /</a:t>
            </a:r>
            <a:r>
              <a:rPr lang="de-DE" dirty="0" err="1"/>
              <a:t>dev</a:t>
            </a:r>
            <a:r>
              <a:rPr lang="de-DE" dirty="0"/>
              <a:t>/</a:t>
            </a:r>
            <a:r>
              <a:rPr lang="de-DE" dirty="0" err="1"/>
              <a:t>sda</a:t>
            </a:r>
            <a:br>
              <a:rPr lang="de-DE" dirty="0"/>
            </a:br>
            <a:r>
              <a:rPr lang="de-DE" dirty="0"/>
              <a:t>	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fdisk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–l</a:t>
            </a:r>
            <a:b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0" indent="-1143000">
              <a:buFont typeface="+mj-lt"/>
              <a:buAutoNum type="arabicPeriod"/>
            </a:pP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528617" y="9001125"/>
            <a:ext cx="6120680" cy="1248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29307481" y="10487312"/>
            <a:ext cx="2411238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Anpassen!</a:t>
            </a:r>
          </a:p>
        </p:txBody>
      </p:sp>
      <p:cxnSp>
        <p:nvCxnSpPr>
          <p:cNvPr id="7" name="Verbinder: gewinkelt 6"/>
          <p:cNvCxnSpPr>
            <a:cxnSpLocks/>
            <a:stCxn id="10" idx="2"/>
            <a:endCxn id="4" idx="1"/>
          </p:cNvCxnSpPr>
          <p:nvPr/>
        </p:nvCxnSpPr>
        <p:spPr>
          <a:xfrm rot="16200000" flipH="1">
            <a:off x="28226561" y="9768030"/>
            <a:ext cx="577664" cy="1584176"/>
          </a:xfrm>
          <a:prstGeom prst="bentConnector2">
            <a:avLst/>
          </a:prstGeom>
          <a:ln w="7620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/>
        </p:nvSpPr>
        <p:spPr>
          <a:xfrm>
            <a:off x="27075233" y="9577189"/>
            <a:ext cx="1296144" cy="694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280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5: HDD </a:t>
            </a:r>
            <a:r>
              <a:rPr lang="de-DE" dirty="0" err="1"/>
              <a:t>mount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Zunächst alle nötigen Apps installieren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-y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ntfs-3g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hfsutils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hfsprogs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exfat-fuse</a:t>
            </a:r>
            <a:endParaRPr lang="de-DE" sz="4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Das Tool ntfs-3g ist notwendig um das Windows-Format „NTFS“ in Linux lesen zu können</a:t>
            </a:r>
          </a:p>
          <a:p>
            <a:r>
              <a:rPr lang="de-DE" dirty="0"/>
              <a:t>Erstelle einen Ordner in den wird die Festplatte </a:t>
            </a:r>
            <a:r>
              <a:rPr lang="de-DE" dirty="0" err="1"/>
              <a:t>mounten</a:t>
            </a:r>
            <a:r>
              <a:rPr lang="de-DE" dirty="0"/>
              <a:t> können (d.h. in diesem Ordner wird angezeigt was auf der Festplatte ist</a:t>
            </a:r>
            <a:br>
              <a:rPr lang="de-DE" dirty="0"/>
            </a:br>
            <a:r>
              <a:rPr lang="de-DE" dirty="0"/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usbstick</a:t>
            </a:r>
            <a:endParaRPr lang="de-DE" sz="4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Liste alle Datenträger auf, die gerade angeschlossen sind:</a:t>
            </a:r>
            <a:br>
              <a:rPr lang="de-DE" dirty="0"/>
            </a:br>
            <a:r>
              <a:rPr lang="de-DE" dirty="0"/>
              <a:t>	</a:t>
            </a:r>
            <a:r>
              <a:rPr lang="pl-PL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sudo blkid -o list -w /dev/null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			oder 	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lsblk</a:t>
            </a:r>
            <a:endParaRPr lang="de-DE" sz="4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USB-Sticks heißen meist </a:t>
            </a:r>
            <a:r>
              <a:rPr lang="de-DE" i="1" dirty="0" err="1"/>
              <a:t>sda</a:t>
            </a:r>
            <a:r>
              <a:rPr lang="de-DE" dirty="0"/>
              <a:t> und externe Festplatten </a:t>
            </a:r>
            <a:r>
              <a:rPr lang="de-DE" i="1" dirty="0" err="1"/>
              <a:t>hd</a:t>
            </a:r>
            <a:r>
              <a:rPr lang="de-DE" dirty="0"/>
              <a:t>, ggf. mit anhängender Nummer. Uns interessiert die erste und letzte Spalte des richtigen Gerätes mit dessen </a:t>
            </a:r>
            <a:r>
              <a:rPr lang="de-DE" i="1" dirty="0" err="1"/>
              <a:t>device</a:t>
            </a:r>
            <a:r>
              <a:rPr lang="de-DE" dirty="0"/>
              <a:t> Pfad und </a:t>
            </a:r>
            <a:r>
              <a:rPr lang="de-DE" i="1" dirty="0"/>
              <a:t>UUID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9599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5: HDD </a:t>
            </a:r>
            <a:r>
              <a:rPr lang="de-DE" dirty="0" err="1"/>
              <a:t>mount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4400" dirty="0" err="1"/>
              <a:t>Mounten</a:t>
            </a:r>
            <a:r>
              <a:rPr lang="de-DE" sz="4400" dirty="0"/>
              <a:t> eines Laufwerks mit Datentyp…</a:t>
            </a:r>
          </a:p>
          <a:p>
            <a:pPr lvl="1"/>
            <a:r>
              <a:rPr lang="de-DE" sz="4400" dirty="0"/>
              <a:t>FAT32</a:t>
            </a:r>
          </a:p>
          <a:p>
            <a:pPr marL="0" indent="0">
              <a:buNone/>
            </a:pPr>
            <a:r>
              <a:rPr lang="de-DE" sz="4400" dirty="0"/>
              <a:t>	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mount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-t 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vfat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-o utf8,uid=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pi,gid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pi,noatime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sda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usbstick</a:t>
            </a:r>
            <a:endParaRPr lang="de-DE" sz="4400" dirty="0"/>
          </a:p>
          <a:p>
            <a:pPr lvl="1"/>
            <a:r>
              <a:rPr lang="de-DE" sz="4400" dirty="0"/>
              <a:t>NTFS</a:t>
            </a:r>
          </a:p>
          <a:p>
            <a:pPr marL="0" indent="0">
              <a:buNone/>
            </a:pPr>
            <a:r>
              <a:rPr lang="de-DE" sz="4400" dirty="0"/>
              <a:t>	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mount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-t ntfs-3g -o utf8,uid=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pi,gid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pi,noatime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sda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usbstick</a:t>
            </a:r>
            <a:endParaRPr lang="de-DE" sz="4400" dirty="0"/>
          </a:p>
          <a:p>
            <a:pPr lvl="1"/>
            <a:r>
              <a:rPr lang="de-DE" sz="4400" dirty="0"/>
              <a:t>HFS+</a:t>
            </a:r>
          </a:p>
          <a:p>
            <a:pPr marL="0" indent="0">
              <a:buNone/>
            </a:pPr>
            <a:r>
              <a:rPr lang="de-DE" sz="4400" dirty="0"/>
              <a:t>	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mount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-t 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hfsplus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-o utf8,uid=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pi,gid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pi,noatime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sda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usbstick</a:t>
            </a:r>
            <a:endParaRPr lang="de-DE" sz="4400" dirty="0"/>
          </a:p>
          <a:p>
            <a:pPr lvl="1"/>
            <a:r>
              <a:rPr lang="de-DE" sz="4400" dirty="0" err="1"/>
              <a:t>exFAT</a:t>
            </a:r>
            <a:endParaRPr lang="de-DE" sz="4400" dirty="0"/>
          </a:p>
          <a:p>
            <a:pPr marL="0" indent="0">
              <a:buNone/>
            </a:pPr>
            <a:r>
              <a:rPr lang="de-DE" sz="4400" dirty="0"/>
              <a:t>	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mount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-t 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exfat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-o utf8,uid=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pi,gid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pi,noatime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sda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usbstick</a:t>
            </a:r>
            <a:endParaRPr lang="de-DE" sz="4400" dirty="0"/>
          </a:p>
          <a:p>
            <a:pPr lvl="1"/>
            <a:r>
              <a:rPr lang="de-DE" sz="4400" dirty="0"/>
              <a:t>ext4</a:t>
            </a:r>
          </a:p>
          <a:p>
            <a:pPr marL="0" indent="0">
              <a:buNone/>
            </a:pPr>
            <a:r>
              <a:rPr lang="de-DE" sz="4400" dirty="0"/>
              <a:t>	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mount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-t ext4 -o 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defaults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sda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usbstick</a:t>
            </a:r>
            <a:endParaRPr lang="de-DE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4400" dirty="0"/>
              <a:t>Um ein Laufwerk zu </a:t>
            </a:r>
            <a:r>
              <a:rPr lang="de-DE" sz="4400" dirty="0" err="1"/>
              <a:t>unmounten</a:t>
            </a:r>
            <a:r>
              <a:rPr lang="de-DE" sz="4400" dirty="0"/>
              <a:t> (herauszunehmen)</a:t>
            </a:r>
            <a:br>
              <a:rPr lang="de-DE" sz="4400" dirty="0"/>
            </a:br>
            <a:r>
              <a:rPr lang="de-DE" sz="4400" dirty="0"/>
              <a:t>	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umount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usbstick</a:t>
            </a:r>
            <a:endParaRPr lang="de-DE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4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6362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6: Auto HDD </a:t>
            </a:r>
            <a:r>
              <a:rPr lang="de-DE" dirty="0" err="1"/>
              <a:t>mount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Soll der USB-Stick oder die USB-Festplatte nun bei jedem Start des </a:t>
            </a:r>
            <a:r>
              <a:rPr lang="de-DE" dirty="0" err="1"/>
              <a:t>Raspberry</a:t>
            </a:r>
            <a:r>
              <a:rPr lang="de-DE" dirty="0"/>
              <a:t> Pis automatisch eingebunden werden, können wir dies für einen Eintrag in </a:t>
            </a:r>
            <a:r>
              <a:rPr lang="de-DE" i="1" dirty="0" err="1"/>
              <a:t>fstab</a:t>
            </a:r>
            <a:r>
              <a:rPr lang="de-DE" dirty="0"/>
              <a:t> erlauben, wozu wir die zuvor ausgelesene UUID benötigen. </a:t>
            </a:r>
            <a:r>
              <a:rPr lang="de-DE" i="1" dirty="0" err="1"/>
              <a:t>fstab</a:t>
            </a:r>
            <a:r>
              <a:rPr lang="de-DE" i="1" dirty="0"/>
              <a:t> k</a:t>
            </a:r>
            <a:r>
              <a:rPr lang="de-DE" dirty="0"/>
              <a:t>önnen wir editieren:</a:t>
            </a:r>
            <a:br>
              <a:rPr lang="de-DE" dirty="0"/>
            </a:br>
            <a:r>
              <a:rPr lang="de-DE" dirty="0"/>
              <a:t>	</a:t>
            </a:r>
            <a:r>
              <a:rPr lang="pl-PL" sz="4300" dirty="0">
                <a:latin typeface="Courier New" panose="02070309020205020404" pitchFamily="49" charset="0"/>
                <a:cs typeface="Courier New" panose="02070309020205020404" pitchFamily="49" charset="0"/>
              </a:rPr>
              <a:t>sudo nano -w /etc/fstab</a:t>
            </a:r>
            <a:endParaRPr lang="de-DE" sz="4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Die UUID bekommt man über die Liste mit:</a:t>
            </a:r>
            <a:br>
              <a:rPr lang="de-DE" dirty="0"/>
            </a:br>
            <a:r>
              <a:rPr lang="de-DE" dirty="0"/>
              <a:t>	</a:t>
            </a:r>
            <a:r>
              <a:rPr lang="pl-PL" sz="4300" dirty="0">
                <a:latin typeface="Courier New" panose="02070309020205020404" pitchFamily="49" charset="0"/>
                <a:cs typeface="Courier New" panose="02070309020205020404" pitchFamily="49" charset="0"/>
              </a:rPr>
              <a:t>sudo blkid -o list -w /dev/null</a:t>
            </a:r>
            <a:endParaRPr lang="de-DE" sz="4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012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6: Auto HDD </a:t>
            </a:r>
            <a:r>
              <a:rPr lang="de-DE" dirty="0" err="1"/>
              <a:t>mount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4200529"/>
            <a:ext cx="29163645" cy="12484893"/>
          </a:xfrm>
        </p:spPr>
        <p:txBody>
          <a:bodyPr>
            <a:normAutofit/>
          </a:bodyPr>
          <a:lstStyle/>
          <a:p>
            <a:r>
              <a:rPr lang="de-DE" dirty="0"/>
              <a:t>Ergebnis für </a:t>
            </a:r>
            <a:br>
              <a:rPr lang="de-DE" dirty="0"/>
            </a:br>
            <a:r>
              <a:rPr lang="de-DE" dirty="0"/>
              <a:t>	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sudo blkid -o list -w /dev/null</a:t>
            </a:r>
            <a:br>
              <a:rPr lang="de-DE" dirty="0"/>
            </a:br>
            <a:r>
              <a:rPr lang="de-DE" dirty="0"/>
              <a:t>ist:</a:t>
            </a:r>
            <a:br>
              <a:rPr lang="de-DE" dirty="0"/>
            </a:br>
            <a:endParaRPr lang="de-DE" dirty="0"/>
          </a:p>
          <a:p>
            <a:endParaRPr lang="de-DE" dirty="0"/>
          </a:p>
          <a:p>
            <a:r>
              <a:rPr lang="de-DE" dirty="0"/>
              <a:t>Interner Speicher</a:t>
            </a:r>
          </a:p>
          <a:p>
            <a:r>
              <a:rPr lang="de-DE" dirty="0"/>
              <a:t>NAS-Festplatte (Backup)</a:t>
            </a:r>
          </a:p>
          <a:p>
            <a:r>
              <a:rPr lang="de-DE" dirty="0"/>
              <a:t>NAS Festplatte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24</a:t>
            </a:fld>
            <a:endParaRPr lang="de-DE"/>
          </a:p>
        </p:txBody>
      </p:sp>
      <p:cxnSp>
        <p:nvCxnSpPr>
          <p:cNvPr id="11" name="Verbinder: gewinkelt 10"/>
          <p:cNvCxnSpPr>
            <a:cxnSpLocks/>
          </p:cNvCxnSpPr>
          <p:nvPr/>
        </p:nvCxnSpPr>
        <p:spPr>
          <a:xfrm flipV="1">
            <a:off x="11917548" y="11521405"/>
            <a:ext cx="2484276" cy="606928"/>
          </a:xfrm>
          <a:prstGeom prst="bentConnector3">
            <a:avLst/>
          </a:prstGeom>
          <a:ln w="1016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824" y="7969709"/>
            <a:ext cx="18002225" cy="8408067"/>
          </a:xfrm>
          <a:prstGeom prst="rect">
            <a:avLst/>
          </a:prstGeom>
        </p:spPr>
      </p:pic>
      <p:cxnSp>
        <p:nvCxnSpPr>
          <p:cNvPr id="8" name="Verbinder: gewinkelt 7"/>
          <p:cNvCxnSpPr>
            <a:cxnSpLocks/>
          </p:cNvCxnSpPr>
          <p:nvPr/>
        </p:nvCxnSpPr>
        <p:spPr>
          <a:xfrm flipV="1">
            <a:off x="9433273" y="10801324"/>
            <a:ext cx="4284334" cy="1"/>
          </a:xfrm>
          <a:prstGeom prst="bentConnector3">
            <a:avLst/>
          </a:prstGeom>
          <a:ln w="1016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eschweifte Klammer links 19"/>
          <p:cNvSpPr/>
          <p:nvPr/>
        </p:nvSpPr>
        <p:spPr>
          <a:xfrm>
            <a:off x="13735680" y="10189257"/>
            <a:ext cx="666144" cy="1096509"/>
          </a:xfrm>
          <a:prstGeom prst="leftBrace">
            <a:avLst>
              <a:gd name="adj1" fmla="val 47222"/>
              <a:gd name="adj2" fmla="val 50000"/>
            </a:avLst>
          </a:prstGeom>
          <a:ln w="730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Verbinder: gewinkelt 24"/>
          <p:cNvCxnSpPr>
            <a:cxnSpLocks/>
          </p:cNvCxnSpPr>
          <p:nvPr/>
        </p:nvCxnSpPr>
        <p:spPr>
          <a:xfrm flipV="1">
            <a:off x="9433273" y="11809437"/>
            <a:ext cx="4968551" cy="1645904"/>
          </a:xfrm>
          <a:prstGeom prst="bentConnector3">
            <a:avLst>
              <a:gd name="adj1" fmla="val 83823"/>
            </a:avLst>
          </a:prstGeom>
          <a:ln w="1016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eschweifte Klammer links 31"/>
          <p:cNvSpPr/>
          <p:nvPr/>
        </p:nvSpPr>
        <p:spPr>
          <a:xfrm rot="16200000">
            <a:off x="28531266" y="9374273"/>
            <a:ext cx="616334" cy="5832647"/>
          </a:xfrm>
          <a:prstGeom prst="leftBrace">
            <a:avLst>
              <a:gd name="adj1" fmla="val 47222"/>
              <a:gd name="adj2" fmla="val 50000"/>
            </a:avLst>
          </a:prstGeom>
          <a:ln w="730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/>
          <p:cNvSpPr txBox="1"/>
          <p:nvPr/>
        </p:nvSpPr>
        <p:spPr>
          <a:xfrm>
            <a:off x="27003378" y="12778232"/>
            <a:ext cx="408996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Jeweilige UUID </a:t>
            </a:r>
            <a:br>
              <a:rPr lang="de-DE" b="1" dirty="0">
                <a:solidFill>
                  <a:srgbClr val="FF0000"/>
                </a:solidFill>
              </a:rPr>
            </a:br>
            <a:r>
              <a:rPr lang="de-DE" b="1" dirty="0">
                <a:solidFill>
                  <a:srgbClr val="FF0000"/>
                </a:solidFill>
              </a:rPr>
              <a:t>zum </a:t>
            </a:r>
            <a:r>
              <a:rPr lang="de-DE" b="1" dirty="0" err="1">
                <a:solidFill>
                  <a:srgbClr val="FF0000"/>
                </a:solidFill>
              </a:rPr>
              <a:t>Datengträger</a:t>
            </a:r>
            <a:endParaRPr lang="de-DE" b="1" dirty="0">
              <a:solidFill>
                <a:srgbClr val="FF0000"/>
              </a:solidFill>
            </a:endParaRPr>
          </a:p>
        </p:txBody>
      </p:sp>
      <p:cxnSp>
        <p:nvCxnSpPr>
          <p:cNvPr id="35" name="Gerader Verbinder 34"/>
          <p:cNvCxnSpPr/>
          <p:nvPr/>
        </p:nvCxnSpPr>
        <p:spPr>
          <a:xfrm>
            <a:off x="14401824" y="11315262"/>
            <a:ext cx="180022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827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6: Auto HDD </a:t>
            </a:r>
            <a:r>
              <a:rPr lang="de-DE" dirty="0" err="1"/>
              <a:t>mount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4200529"/>
            <a:ext cx="29163645" cy="11880653"/>
          </a:xfrm>
        </p:spPr>
        <p:txBody>
          <a:bodyPr>
            <a:normAutofit/>
          </a:bodyPr>
          <a:lstStyle/>
          <a:p>
            <a:r>
              <a:rPr lang="de-DE" dirty="0"/>
              <a:t>In /</a:t>
            </a:r>
            <a:r>
              <a:rPr lang="de-DE" dirty="0" err="1"/>
              <a:t>etc</a:t>
            </a:r>
            <a:r>
              <a:rPr lang="de-DE" dirty="0"/>
              <a:t>/</a:t>
            </a:r>
            <a:r>
              <a:rPr lang="de-DE" dirty="0" err="1"/>
              <a:t>fstab</a:t>
            </a:r>
            <a:r>
              <a:rPr lang="de-DE" dirty="0"/>
              <a:t> eintragen welche Festplatte mit welcher UUID beim hochfahren wohin </a:t>
            </a:r>
            <a:r>
              <a:rPr lang="de-DE" dirty="0" err="1"/>
              <a:t>gemounted</a:t>
            </a:r>
            <a:r>
              <a:rPr lang="de-DE" dirty="0"/>
              <a:t> werden soll. </a:t>
            </a:r>
            <a:r>
              <a:rPr lang="de-DE" dirty="0" err="1"/>
              <a:t>Bsp</a:t>
            </a:r>
            <a:r>
              <a:rPr lang="de-DE" dirty="0"/>
              <a:t> für </a:t>
            </a:r>
            <a:r>
              <a:rPr lang="de-DE" i="1" dirty="0" err="1"/>
              <a:t>fstab</a:t>
            </a:r>
            <a:r>
              <a:rPr lang="de-DE" dirty="0"/>
              <a:t>:</a:t>
            </a:r>
            <a:br>
              <a:rPr lang="de-DE" dirty="0"/>
            </a:br>
            <a:br>
              <a:rPr lang="de-DE" dirty="0"/>
            </a:br>
            <a:endParaRPr lang="de-DE" dirty="0"/>
          </a:p>
          <a:p>
            <a:r>
              <a:rPr lang="de-DE" dirty="0"/>
              <a:t>Hinzugefügte</a:t>
            </a:r>
            <a:br>
              <a:rPr lang="de-DE" dirty="0"/>
            </a:br>
            <a:r>
              <a:rPr lang="de-DE" dirty="0"/>
              <a:t>Befehle zu </a:t>
            </a:r>
            <a:r>
              <a:rPr lang="de-DE" dirty="0" err="1"/>
              <a:t>fstab</a:t>
            </a:r>
            <a:br>
              <a:rPr lang="de-DE" dirty="0"/>
            </a:br>
            <a:r>
              <a:rPr lang="de-DE" dirty="0"/>
              <a:t>um die Fest-</a:t>
            </a:r>
            <a:br>
              <a:rPr lang="de-DE" dirty="0"/>
            </a:br>
            <a:r>
              <a:rPr lang="de-DE" dirty="0"/>
              <a:t>platten zu booten</a:t>
            </a:r>
            <a:br>
              <a:rPr lang="de-DE" dirty="0"/>
            </a:br>
            <a:r>
              <a:rPr lang="de-DE" dirty="0"/>
              <a:t>	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25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10395" y="6667305"/>
            <a:ext cx="21828179" cy="9893103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10593638" y="10198418"/>
            <a:ext cx="17075651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Verbinder: gewinkelt 17"/>
          <p:cNvCxnSpPr>
            <a:cxnSpLocks/>
            <a:endCxn id="16" idx="1"/>
          </p:cNvCxnSpPr>
          <p:nvPr/>
        </p:nvCxnSpPr>
        <p:spPr>
          <a:xfrm flipV="1">
            <a:off x="9505281" y="10630466"/>
            <a:ext cx="1088357" cy="26844"/>
          </a:xfrm>
          <a:prstGeom prst="straightConnector1">
            <a:avLst/>
          </a:prstGeom>
          <a:ln w="1270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23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6: Auto HDD </a:t>
            </a:r>
            <a:r>
              <a:rPr lang="de-DE" dirty="0" err="1"/>
              <a:t>mount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Alternative Dokus dazu:</a:t>
            </a:r>
          </a:p>
          <a:p>
            <a:pPr lvl="1"/>
            <a:r>
              <a:rPr lang="de-DE" dirty="0">
                <a:hlinkClick r:id="rId2"/>
              </a:rPr>
              <a:t>https://jankarres.de/2013/01/raspberry-pi-usb-stick-und-usb-festplatte-einbinden/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>
                <a:hlinkClick r:id="rId3"/>
              </a:rPr>
              <a:t>http://raspberrypi.stackexchange.com/questions/10550/how-to-connect-raspberry-pi-to-a-western-digital-mybooklive-nas-and-create-a-lin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2380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7&amp;8: Samba </a:t>
            </a:r>
            <a:r>
              <a:rPr lang="de-DE" dirty="0" err="1"/>
              <a:t>server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Samba Server installieren</a:t>
            </a:r>
            <a:br>
              <a:rPr lang="de-DE" dirty="0"/>
            </a:br>
            <a:r>
              <a:rPr lang="de-DE" dirty="0"/>
              <a:t>	</a:t>
            </a:r>
            <a:r>
              <a:rPr lang="en-US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apt-get install samba samba-common-bin</a:t>
            </a:r>
          </a:p>
          <a:p>
            <a:r>
              <a:rPr lang="en-US" dirty="0" err="1"/>
              <a:t>Bearbeite</a:t>
            </a:r>
            <a:r>
              <a:rPr lang="en-US" dirty="0"/>
              <a:t> die </a:t>
            </a:r>
            <a:r>
              <a:rPr lang="en-US" dirty="0" err="1"/>
              <a:t>Konfiguration</a:t>
            </a:r>
            <a:br>
              <a:rPr lang="en-US" dirty="0"/>
            </a:br>
            <a:r>
              <a:rPr lang="en-US" dirty="0"/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samba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smb.conf</a:t>
            </a:r>
            <a:b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und ersetze in „</a:t>
            </a:r>
            <a:r>
              <a:rPr lang="de-DE" dirty="0" err="1"/>
              <a:t>smb.conf</a:t>
            </a:r>
            <a:r>
              <a:rPr lang="de-DE" dirty="0"/>
              <a:t>“</a:t>
            </a:r>
            <a:b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	#  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security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b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mit</a:t>
            </a:r>
            <a:b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security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b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/>
              <a:t>nicht mehr auskommentiert lassen, da wir ein Passwort setzen wollen!)</a:t>
            </a:r>
          </a:p>
          <a:p>
            <a:r>
              <a:rPr lang="de-DE" dirty="0"/>
              <a:t>Jetzt lege einen Samba Nutzer „</a:t>
            </a:r>
            <a:r>
              <a:rPr lang="de-DE" dirty="0" err="1"/>
              <a:t>pi</a:t>
            </a:r>
            <a:r>
              <a:rPr lang="de-DE" dirty="0"/>
              <a:t>“ an und lege ein Passwort fest </a:t>
            </a:r>
            <a:br>
              <a:rPr lang="de-DE" dirty="0"/>
            </a:br>
            <a:r>
              <a:rPr lang="de-DE" dirty="0"/>
              <a:t>(Das ist das Passwort das man später im Windows eingibt!)</a:t>
            </a:r>
            <a:br>
              <a:rPr lang="de-DE" dirty="0"/>
            </a:br>
            <a:r>
              <a:rPr lang="de-DE" dirty="0"/>
              <a:t>	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smbpasswd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-a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endParaRPr lang="de-DE" sz="4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40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7&amp;8: Samba </a:t>
            </a:r>
            <a:r>
              <a:rPr lang="de-DE" dirty="0" err="1"/>
              <a:t>server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Weise dem Samba Server einen Datenträger (Festplatte / USB-Stick) zu:</a:t>
            </a:r>
            <a:b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chown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-R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pi:pi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usbstick</a:t>
            </a:r>
            <a:endParaRPr lang="de-DE" sz="4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Definiere in der </a:t>
            </a:r>
            <a:r>
              <a:rPr lang="de-DE" dirty="0" err="1"/>
              <a:t>smb.conf</a:t>
            </a:r>
            <a:r>
              <a:rPr lang="de-DE" dirty="0"/>
              <a:t> wie auf den Datenträger zugegriffen werden darf (Nur lesen/schreiben? Immer mit Passwort?). Also rufe</a:t>
            </a:r>
            <a:br>
              <a:rPr lang="de-DE" dirty="0"/>
            </a:br>
            <a:r>
              <a:rPr lang="de-DE" dirty="0"/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samba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smb.conf</a:t>
            </a:r>
            <a:b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Und trage ganz unten in „</a:t>
            </a:r>
            <a:r>
              <a:rPr lang="de-DE" dirty="0" err="1"/>
              <a:t>smb.conf</a:t>
            </a:r>
            <a:r>
              <a:rPr lang="de-DE" dirty="0"/>
              <a:t>“ ein:</a:t>
            </a:r>
            <a:br>
              <a:rPr lang="de-DE" dirty="0"/>
            </a:b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MeinLaufwerk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= 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usbstick</a:t>
            </a:r>
            <a:b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writeable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b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guest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ok=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b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workgroup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=WORKGROUP</a:t>
            </a:r>
            <a:b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browseable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endParaRPr lang="de-DE" sz="4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28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24400276" y="8423926"/>
            <a:ext cx="639117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Das wird später im Windows </a:t>
            </a:r>
            <a:br>
              <a:rPr lang="de-DE" dirty="0"/>
            </a:br>
            <a:r>
              <a:rPr lang="de-DE" dirty="0"/>
              <a:t>als Laufwerksname angezeigt</a:t>
            </a:r>
          </a:p>
        </p:txBody>
      </p:sp>
      <p:cxnSp>
        <p:nvCxnSpPr>
          <p:cNvPr id="8" name="Verbinder: gewinkelt 7"/>
          <p:cNvCxnSpPr>
            <a:cxnSpLocks/>
            <a:stCxn id="6" idx="1"/>
          </p:cNvCxnSpPr>
          <p:nvPr/>
        </p:nvCxnSpPr>
        <p:spPr>
          <a:xfrm rot="10800000" flipV="1">
            <a:off x="11120284" y="9101034"/>
            <a:ext cx="13279992" cy="1934735"/>
          </a:xfrm>
          <a:prstGeom prst="bentConnector3">
            <a:avLst>
              <a:gd name="adj1" fmla="val 41115"/>
            </a:avLst>
          </a:prstGeom>
          <a:ln w="1016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24004227" y="10270967"/>
            <a:ext cx="8097922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Dadurch wird das Laufwerk </a:t>
            </a:r>
            <a:br>
              <a:rPr lang="de-DE" dirty="0"/>
            </a:br>
            <a:r>
              <a:rPr lang="de-DE" dirty="0"/>
              <a:t>im Windows beschreibbar und lesbar</a:t>
            </a:r>
          </a:p>
        </p:txBody>
      </p:sp>
      <p:cxnSp>
        <p:nvCxnSpPr>
          <p:cNvPr id="11" name="Verbinder: gewinkelt 10"/>
          <p:cNvCxnSpPr>
            <a:cxnSpLocks/>
            <a:stCxn id="10" idx="1"/>
          </p:cNvCxnSpPr>
          <p:nvPr/>
        </p:nvCxnSpPr>
        <p:spPr>
          <a:xfrm rot="10800000" flipV="1">
            <a:off x="11120285" y="10948076"/>
            <a:ext cx="12883943" cy="1574434"/>
          </a:xfrm>
          <a:prstGeom prst="bentConnector3">
            <a:avLst>
              <a:gd name="adj1" fmla="val 33975"/>
            </a:avLst>
          </a:prstGeom>
          <a:ln w="1016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>
            <a:off x="24354318" y="11999190"/>
            <a:ext cx="702333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Alle die darauf zugreifen wollen </a:t>
            </a:r>
            <a:br>
              <a:rPr lang="de-DE" dirty="0"/>
            </a:br>
            <a:r>
              <a:rPr lang="de-DE" dirty="0"/>
              <a:t>müssen das Passwort wissen</a:t>
            </a:r>
          </a:p>
        </p:txBody>
      </p:sp>
      <p:cxnSp>
        <p:nvCxnSpPr>
          <p:cNvPr id="20" name="Verbinder: gewinkelt 19"/>
          <p:cNvCxnSpPr>
            <a:cxnSpLocks/>
            <a:stCxn id="18" idx="1"/>
          </p:cNvCxnSpPr>
          <p:nvPr/>
        </p:nvCxnSpPr>
        <p:spPr>
          <a:xfrm rot="10800000" flipV="1">
            <a:off x="11120284" y="12676298"/>
            <a:ext cx="13234034" cy="427915"/>
          </a:xfrm>
          <a:prstGeom prst="bentConnector3">
            <a:avLst>
              <a:gd name="adj1" fmla="val 30386"/>
            </a:avLst>
          </a:prstGeom>
          <a:ln w="1016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24004227" y="14001540"/>
            <a:ext cx="7170361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Anmeldung in der Windows-</a:t>
            </a:r>
            <a:br>
              <a:rPr lang="de-DE" dirty="0"/>
            </a:br>
            <a:r>
              <a:rPr lang="de-DE" dirty="0"/>
              <a:t>Netzwerkgruppe „WORKGROUP“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besserer Windows Zugriff</a:t>
            </a:r>
            <a:endParaRPr lang="de-DE" dirty="0"/>
          </a:p>
        </p:txBody>
      </p:sp>
      <p:cxnSp>
        <p:nvCxnSpPr>
          <p:cNvPr id="29" name="Verbinder: gewinkelt 28"/>
          <p:cNvCxnSpPr>
            <a:cxnSpLocks/>
            <a:stCxn id="28" idx="1"/>
          </p:cNvCxnSpPr>
          <p:nvPr/>
        </p:nvCxnSpPr>
        <p:spPr>
          <a:xfrm rot="10800000">
            <a:off x="11071387" y="13780138"/>
            <a:ext cx="12932840" cy="1213982"/>
          </a:xfrm>
          <a:prstGeom prst="bentConnector3">
            <a:avLst>
              <a:gd name="adj1" fmla="val 50000"/>
            </a:avLst>
          </a:prstGeom>
          <a:ln w="1016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15469471" y="15598362"/>
            <a:ext cx="794095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Schnellerer Zugriff wenn man Bilder </a:t>
            </a:r>
            <a:br>
              <a:rPr lang="de-DE" dirty="0"/>
            </a:br>
            <a:r>
              <a:rPr lang="de-DE" dirty="0"/>
              <a:t>über den Samba Server anschaut</a:t>
            </a:r>
          </a:p>
        </p:txBody>
      </p:sp>
      <p:cxnSp>
        <p:nvCxnSpPr>
          <p:cNvPr id="33" name="Verbinder: gewinkelt 32"/>
          <p:cNvCxnSpPr>
            <a:cxnSpLocks/>
            <a:stCxn id="32" idx="1"/>
          </p:cNvCxnSpPr>
          <p:nvPr/>
        </p:nvCxnSpPr>
        <p:spPr>
          <a:xfrm rot="10800000">
            <a:off x="11120285" y="14630401"/>
            <a:ext cx="4349187" cy="1645071"/>
          </a:xfrm>
          <a:prstGeom prst="bentConnector3">
            <a:avLst>
              <a:gd name="adj1" fmla="val 50000"/>
            </a:avLst>
          </a:prstGeom>
          <a:ln w="1016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65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7&amp;8: Samba </a:t>
            </a:r>
            <a:r>
              <a:rPr lang="de-DE" dirty="0" err="1"/>
              <a:t>server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Sobald alles eingestellt ist, starte den Samba Server neu:</a:t>
            </a:r>
            <a:br>
              <a:rPr lang="de-DE" dirty="0"/>
            </a:br>
            <a:r>
              <a:rPr lang="de-DE" dirty="0"/>
              <a:t>	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init.d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samba</a:t>
            </a:r>
            <a:r>
              <a:rPr lang="de-DE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restart</a:t>
            </a:r>
            <a:br>
              <a:rPr lang="de-DE" dirty="0"/>
            </a:br>
            <a:r>
              <a:rPr lang="de-DE" dirty="0"/>
              <a:t>und teste, ob der Zugriff von Windows aus funktioniert.</a:t>
            </a:r>
            <a:endParaRPr lang="de-DE" sz="4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83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16994013" y="1792125"/>
            <a:ext cx="4860000" cy="58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5740" tIns="102870" rIns="205740" bIns="102870" spcCol="0" rtlCol="0" anchor="ctr"/>
          <a:lstStyle/>
          <a:p>
            <a:pPr algn="ctr"/>
            <a:r>
              <a:rPr lang="de-DE" dirty="0"/>
              <a:t>WD</a:t>
            </a:r>
          </a:p>
          <a:p>
            <a:pPr algn="ctr"/>
            <a:r>
              <a:rPr lang="de-DE" dirty="0" err="1"/>
              <a:t>casing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</p:txBody>
      </p:sp>
      <p:cxnSp>
        <p:nvCxnSpPr>
          <p:cNvPr id="20" name="Gerade Verbindung mit Pfeil 19"/>
          <p:cNvCxnSpPr/>
          <p:nvPr/>
        </p:nvCxnSpPr>
        <p:spPr>
          <a:xfrm>
            <a:off x="16994013" y="8047973"/>
            <a:ext cx="4860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18563266" y="8389950"/>
            <a:ext cx="187583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13,5 cm</a:t>
            </a:r>
          </a:p>
        </p:txBody>
      </p:sp>
      <p:cxnSp>
        <p:nvCxnSpPr>
          <p:cNvPr id="24" name="Gerade Verbindung mit Pfeil 23"/>
          <p:cNvCxnSpPr/>
          <p:nvPr/>
        </p:nvCxnSpPr>
        <p:spPr>
          <a:xfrm>
            <a:off x="16597429" y="1792125"/>
            <a:ext cx="0" cy="5832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>
          <a:xfrm>
            <a:off x="14564959" y="4694722"/>
            <a:ext cx="187583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16,2 cm</a:t>
            </a:r>
          </a:p>
        </p:txBody>
      </p:sp>
      <p:sp>
        <p:nvSpPr>
          <p:cNvPr id="29" name="Rechteck 28"/>
          <p:cNvSpPr/>
          <p:nvPr/>
        </p:nvSpPr>
        <p:spPr>
          <a:xfrm>
            <a:off x="7884461" y="1585687"/>
            <a:ext cx="4356000" cy="676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5740" tIns="102870" rIns="205740" bIns="102870" spcCol="0" rtlCol="0" anchor="ctr"/>
          <a:lstStyle/>
          <a:p>
            <a:pPr algn="ctr"/>
            <a:r>
              <a:rPr lang="de-DE" dirty="0" err="1"/>
              <a:t>Intenso</a:t>
            </a:r>
            <a:endParaRPr lang="de-DE" dirty="0"/>
          </a:p>
          <a:p>
            <a:pPr algn="ctr"/>
            <a:r>
              <a:rPr lang="de-DE" dirty="0" err="1"/>
              <a:t>casing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</p:txBody>
      </p:sp>
      <p:cxnSp>
        <p:nvCxnSpPr>
          <p:cNvPr id="30" name="Gerade Verbindung mit Pfeil 29"/>
          <p:cNvCxnSpPr/>
          <p:nvPr/>
        </p:nvCxnSpPr>
        <p:spPr>
          <a:xfrm>
            <a:off x="7507366" y="1585686"/>
            <a:ext cx="0" cy="6768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5576577" y="4608049"/>
            <a:ext cx="187583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18,8 cm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9124543" y="9113225"/>
            <a:ext cx="187583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12,1 cm</a:t>
            </a:r>
          </a:p>
        </p:txBody>
      </p:sp>
      <p:cxnSp>
        <p:nvCxnSpPr>
          <p:cNvPr id="33" name="Gerade Verbindung mit Pfeil 32"/>
          <p:cNvCxnSpPr/>
          <p:nvPr/>
        </p:nvCxnSpPr>
        <p:spPr>
          <a:xfrm>
            <a:off x="7884461" y="8717612"/>
            <a:ext cx="4356000" cy="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eck 33"/>
          <p:cNvSpPr/>
          <p:nvPr/>
        </p:nvSpPr>
        <p:spPr>
          <a:xfrm>
            <a:off x="17893573" y="11369189"/>
            <a:ext cx="2304000" cy="34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5740" tIns="102870" rIns="205740" bIns="102870" spcCol="0" rtlCol="0" anchor="ctr"/>
          <a:lstStyle/>
          <a:p>
            <a:pPr algn="ctr"/>
            <a:r>
              <a:rPr lang="de-DE" dirty="0" err="1"/>
              <a:t>RasPi</a:t>
            </a:r>
            <a:endParaRPr lang="de-DE" dirty="0"/>
          </a:p>
          <a:p>
            <a:pPr algn="ctr"/>
            <a:r>
              <a:rPr lang="de-DE" dirty="0" err="1"/>
              <a:t>casing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</p:txBody>
      </p:sp>
      <p:cxnSp>
        <p:nvCxnSpPr>
          <p:cNvPr id="35" name="Gerade Verbindung mit Pfeil 34"/>
          <p:cNvCxnSpPr/>
          <p:nvPr/>
        </p:nvCxnSpPr>
        <p:spPr>
          <a:xfrm>
            <a:off x="17893573" y="15185613"/>
            <a:ext cx="2304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18240705" y="15219818"/>
            <a:ext cx="1609736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6,4 cm</a:t>
            </a:r>
          </a:p>
        </p:txBody>
      </p:sp>
      <p:cxnSp>
        <p:nvCxnSpPr>
          <p:cNvPr id="37" name="Gerade Verbindung mit Pfeil 36"/>
          <p:cNvCxnSpPr/>
          <p:nvPr/>
        </p:nvCxnSpPr>
        <p:spPr>
          <a:xfrm>
            <a:off x="17389517" y="11369189"/>
            <a:ext cx="0" cy="3420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/>
          <p:cNvSpPr txBox="1"/>
          <p:nvPr/>
        </p:nvSpPr>
        <p:spPr>
          <a:xfrm>
            <a:off x="15502876" y="12717551"/>
            <a:ext cx="1609736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9,5 cm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25131017" y="946399"/>
            <a:ext cx="564532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000" dirty="0"/>
              <a:t>Mögliche Anordnung</a:t>
            </a:r>
          </a:p>
          <a:p>
            <a:r>
              <a:rPr lang="de-DE" sz="5000" dirty="0"/>
              <a:t>mit Pi</a:t>
            </a:r>
            <a:br>
              <a:rPr lang="de-DE" sz="5000" dirty="0"/>
            </a:br>
            <a:r>
              <a:rPr lang="de-DE" sz="5000" dirty="0" err="1"/>
              <a:t>Intenso</a:t>
            </a:r>
            <a:r>
              <a:rPr lang="de-DE" sz="5000" dirty="0"/>
              <a:t> 4TB und</a:t>
            </a:r>
            <a:br>
              <a:rPr lang="de-DE" sz="5000" dirty="0"/>
            </a:br>
            <a:r>
              <a:rPr lang="de-DE" sz="5000" dirty="0"/>
              <a:t>WD 4TB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1373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7&amp;8: Samba </a:t>
            </a:r>
            <a:r>
              <a:rPr lang="de-DE" dirty="0" err="1"/>
              <a:t>server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Alternative Dokus dazu:</a:t>
            </a:r>
          </a:p>
          <a:p>
            <a:pPr lvl="1"/>
            <a:r>
              <a:rPr lang="de-DE" dirty="0">
                <a:hlinkClick r:id="rId2"/>
              </a:rPr>
              <a:t>https://jankarres.de/2013/11/raspberry-pi-samba-server-installieren/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5870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9: HDD </a:t>
            </a:r>
            <a:r>
              <a:rPr lang="de-DE" dirty="0" err="1"/>
              <a:t>standby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de-DE" dirty="0" err="1"/>
              <a:t>RasPi</a:t>
            </a:r>
            <a:r>
              <a:rPr lang="de-DE" dirty="0"/>
              <a:t> updaten und „</a:t>
            </a:r>
            <a:r>
              <a:rPr lang="de-DE" dirty="0" err="1"/>
              <a:t>hdparm</a:t>
            </a:r>
            <a:r>
              <a:rPr lang="de-DE" dirty="0"/>
              <a:t>“ installieren:</a:t>
            </a:r>
            <a:br>
              <a:rPr lang="de-DE" dirty="0"/>
            </a:b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apt-get update</a:t>
            </a:r>
            <a:b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apt-get -y install </a:t>
            </a:r>
            <a:r>
              <a:rPr lang="en-US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hdparm</a:t>
            </a:r>
            <a:endParaRPr lang="de-DE" sz="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0" indent="-1143000">
              <a:buFont typeface="+mj-lt"/>
              <a:buAutoNum type="arabicPeriod"/>
            </a:pPr>
            <a:r>
              <a:rPr lang="de-DE" dirty="0"/>
              <a:t>Um herauszufinden unter welchen Namen die Festplatte im System läuft, geben wir folgenden Befehl ein. In unserem Beispiel ist es /</a:t>
            </a:r>
            <a:r>
              <a:rPr lang="de-DE" dirty="0" err="1"/>
              <a:t>dev</a:t>
            </a:r>
            <a:r>
              <a:rPr lang="de-DE" dirty="0"/>
              <a:t>/</a:t>
            </a:r>
            <a:r>
              <a:rPr lang="de-DE" dirty="0" err="1"/>
              <a:t>sda</a:t>
            </a:r>
            <a:br>
              <a:rPr lang="de-DE" dirty="0"/>
            </a:br>
            <a:r>
              <a:rPr lang="de-DE" dirty="0"/>
              <a:t>	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fdisk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–l</a:t>
            </a:r>
            <a:b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0" indent="-1143000">
              <a:buFont typeface="+mj-lt"/>
              <a:buAutoNum type="arabicPeriod"/>
            </a:pPr>
            <a:endParaRPr lang="de-DE" dirty="0"/>
          </a:p>
        </p:txBody>
      </p:sp>
      <p:pic>
        <p:nvPicPr>
          <p:cNvPr id="5123" name="Picture 3" descr="raspberry-pi-hdd-standy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97569" y="9001125"/>
            <a:ext cx="14113568" cy="834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Verbinder: gewinkelt 5"/>
          <p:cNvCxnSpPr>
            <a:cxnSpLocks/>
            <a:stCxn id="8" idx="2"/>
            <a:endCxn id="5123" idx="1"/>
          </p:cNvCxnSpPr>
          <p:nvPr/>
        </p:nvCxnSpPr>
        <p:spPr>
          <a:xfrm rot="16200000" flipH="1">
            <a:off x="7880542" y="8958061"/>
            <a:ext cx="2925443" cy="5508612"/>
          </a:xfrm>
          <a:prstGeom prst="bentConnector2">
            <a:avLst/>
          </a:prstGeom>
          <a:ln w="117475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>
          <a:xfrm>
            <a:off x="3528617" y="9001125"/>
            <a:ext cx="6120680" cy="1248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144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9: HDD </a:t>
            </a:r>
            <a:r>
              <a:rPr lang="de-DE" dirty="0" err="1"/>
              <a:t>standby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 startAt="3"/>
            </a:pPr>
            <a:r>
              <a:rPr lang="de-DE" dirty="0"/>
              <a:t>Überprüfe den aktuellen Power-Mode-Status. Falls du den Status </a:t>
            </a:r>
            <a:r>
              <a:rPr lang="de-DE" i="1" dirty="0" err="1"/>
              <a:t>unknown</a:t>
            </a:r>
            <a:r>
              <a:rPr lang="de-DE" dirty="0"/>
              <a:t> zurück bekommst lässt sich die Festplatte nicht in Standby versetzen.</a:t>
            </a:r>
            <a:b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hdparm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-C /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sda</a:t>
            </a:r>
            <a:endParaRPr lang="de-DE" sz="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0" indent="-1143000">
              <a:buFont typeface="+mj-lt"/>
              <a:buAutoNum type="arabicPeriod" startAt="3"/>
            </a:pPr>
            <a:r>
              <a:rPr lang="de-DE" dirty="0"/>
              <a:t>Wir benötigen die UUID der Festplatte. Gib folgenden Befehl in die </a:t>
            </a:r>
            <a:r>
              <a:rPr lang="de-DE" dirty="0" err="1"/>
              <a:t>Console</a:t>
            </a:r>
            <a:r>
              <a:rPr lang="de-DE" dirty="0"/>
              <a:t> ein und notier dir die UUID der Festplatte.</a:t>
            </a:r>
            <a:br>
              <a:rPr lang="de-DE" dirty="0"/>
            </a:br>
            <a:r>
              <a:rPr lang="de-DE" dirty="0"/>
              <a:t>	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blkid</a:t>
            </a:r>
            <a:b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0" indent="-1143000">
              <a:buFont typeface="+mj-lt"/>
              <a:buAutoNum type="arabicPeriod" startAt="3"/>
            </a:pPr>
            <a:r>
              <a:rPr lang="de-DE" dirty="0"/>
              <a:t>Öffne die </a:t>
            </a:r>
            <a:r>
              <a:rPr lang="de-DE" dirty="0" err="1"/>
              <a:t>hdparm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Datei</a:t>
            </a:r>
            <a:br>
              <a:rPr lang="de-DE" dirty="0"/>
            </a:br>
            <a:r>
              <a:rPr lang="de-DE" dirty="0"/>
              <a:t>	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hdparm.conf</a:t>
            </a:r>
            <a:endParaRPr lang="de-DE" sz="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680745" y="6984901"/>
            <a:ext cx="8928992" cy="1248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146" name="Picture 2" descr="raspberry-pi-hdd-standy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74233" y="5989348"/>
            <a:ext cx="12022485" cy="199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Verbinder: gewinkelt 8"/>
          <p:cNvCxnSpPr>
            <a:cxnSpLocks/>
            <a:stCxn id="8" idx="3"/>
            <a:endCxn id="6146" idx="1"/>
          </p:cNvCxnSpPr>
          <p:nvPr/>
        </p:nvCxnSpPr>
        <p:spPr>
          <a:xfrm flipV="1">
            <a:off x="13609737" y="6984901"/>
            <a:ext cx="4464496" cy="624261"/>
          </a:xfrm>
          <a:prstGeom prst="bentConnector3">
            <a:avLst>
              <a:gd name="adj1" fmla="val 50000"/>
            </a:avLst>
          </a:prstGeom>
          <a:ln w="117475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raspberry-pi-hdd-standy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41368" y="10246252"/>
            <a:ext cx="12488213" cy="265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hteck 22"/>
          <p:cNvSpPr/>
          <p:nvPr/>
        </p:nvSpPr>
        <p:spPr>
          <a:xfrm>
            <a:off x="3984567" y="10513293"/>
            <a:ext cx="4008546" cy="1056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Verbinder: gewinkelt 23"/>
          <p:cNvCxnSpPr>
            <a:cxnSpLocks/>
            <a:stCxn id="23" idx="3"/>
            <a:endCxn id="6148" idx="1"/>
          </p:cNvCxnSpPr>
          <p:nvPr/>
        </p:nvCxnSpPr>
        <p:spPr>
          <a:xfrm>
            <a:off x="7993113" y="11041304"/>
            <a:ext cx="9848255" cy="534529"/>
          </a:xfrm>
          <a:prstGeom prst="bentConnector3">
            <a:avLst>
              <a:gd name="adj1" fmla="val 50000"/>
            </a:avLst>
          </a:prstGeom>
          <a:ln w="117475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5574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9: HDD </a:t>
            </a:r>
            <a:r>
              <a:rPr lang="de-DE" dirty="0" err="1"/>
              <a:t>standby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 startAt="6"/>
            </a:pPr>
            <a:r>
              <a:rPr lang="de-DE" sz="5400" dirty="0"/>
              <a:t>Im File „</a:t>
            </a:r>
            <a:r>
              <a:rPr lang="de-DE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de-DE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hdparm.conf</a:t>
            </a:r>
            <a:r>
              <a:rPr lang="de-DE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“ </a:t>
            </a:r>
            <a:r>
              <a:rPr lang="de-DE" sz="5400" dirty="0"/>
              <a:t>setze:</a:t>
            </a:r>
          </a:p>
          <a:p>
            <a:pPr marL="1143000" indent="-1143000">
              <a:buFont typeface="+mj-lt"/>
              <a:buAutoNum type="arabicPeriod" startAt="6"/>
            </a:pPr>
            <a:endParaRPr lang="de-DE" sz="5400" dirty="0"/>
          </a:p>
          <a:p>
            <a:pPr marL="1143000" indent="-1143000">
              <a:buFont typeface="+mj-lt"/>
              <a:buAutoNum type="arabicPeriod" startAt="6"/>
            </a:pPr>
            <a:endParaRPr lang="de-DE" sz="5400" dirty="0"/>
          </a:p>
          <a:p>
            <a:pPr marL="1143000" indent="-1143000">
              <a:buFont typeface="+mj-lt"/>
              <a:buAutoNum type="arabicPeriod" startAt="6"/>
            </a:pPr>
            <a:endParaRPr lang="de-DE" sz="5400" dirty="0"/>
          </a:p>
          <a:p>
            <a:pPr marL="1143000" indent="-1143000">
              <a:buFont typeface="+mj-lt"/>
              <a:buAutoNum type="arabicPeriod" startAt="6"/>
            </a:pPr>
            <a:r>
              <a:rPr lang="de-DE" sz="5400" dirty="0" err="1"/>
              <a:t>Deaktivere</a:t>
            </a:r>
            <a:r>
              <a:rPr lang="de-DE" sz="5400" dirty="0"/>
              <a:t> das </a:t>
            </a:r>
            <a:r>
              <a:rPr lang="de-DE" sz="5400" dirty="0" err="1"/>
              <a:t>journaling</a:t>
            </a:r>
            <a:r>
              <a:rPr lang="de-DE" sz="5400" dirty="0"/>
              <a:t> der Festplatte </a:t>
            </a:r>
            <a:br>
              <a:rPr lang="de-DE" sz="5400" dirty="0"/>
            </a:br>
            <a:r>
              <a:rPr lang="de-DE" sz="5400" dirty="0"/>
              <a:t>(damit sie in den Standby gehen kann):</a:t>
            </a:r>
            <a:br>
              <a:rPr lang="de-DE" sz="5400" dirty="0"/>
            </a:br>
            <a:endParaRPr lang="de-DE" sz="5400" dirty="0"/>
          </a:p>
        </p:txBody>
      </p:sp>
      <p:sp>
        <p:nvSpPr>
          <p:cNvPr id="8" name="Rechteck 7"/>
          <p:cNvSpPr/>
          <p:nvPr/>
        </p:nvSpPr>
        <p:spPr>
          <a:xfrm>
            <a:off x="4680745" y="6984901"/>
            <a:ext cx="8928992" cy="1248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3984567" y="10513293"/>
            <a:ext cx="4008546" cy="1056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6" descr="raspberry-pi-hdd-standy-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5720" y="3096469"/>
            <a:ext cx="15598132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94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9: HDD </a:t>
            </a:r>
            <a:r>
              <a:rPr lang="de-DE" dirty="0" err="1"/>
              <a:t>standby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 startAt="7"/>
            </a:pPr>
            <a:r>
              <a:rPr lang="de-DE" sz="5400" dirty="0" err="1"/>
              <a:t>Deaktivere</a:t>
            </a:r>
            <a:r>
              <a:rPr lang="de-DE" sz="5400" dirty="0"/>
              <a:t> das </a:t>
            </a:r>
            <a:r>
              <a:rPr lang="de-DE" sz="5400" dirty="0" err="1"/>
              <a:t>journaling</a:t>
            </a:r>
            <a:r>
              <a:rPr lang="de-DE" sz="5400" dirty="0"/>
              <a:t> der Festplatte </a:t>
            </a:r>
            <a:br>
              <a:rPr lang="de-DE" sz="5400" dirty="0"/>
            </a:br>
            <a:r>
              <a:rPr lang="de-DE" sz="5400" dirty="0"/>
              <a:t>(damit sie in den Standby gehen kann):</a:t>
            </a:r>
            <a:br>
              <a:rPr lang="de-DE" sz="5400" dirty="0"/>
            </a:br>
            <a:endParaRPr lang="de-DE" sz="5400" dirty="0"/>
          </a:p>
        </p:txBody>
      </p:sp>
      <p:sp>
        <p:nvSpPr>
          <p:cNvPr id="8" name="Rechteck 7"/>
          <p:cNvSpPr/>
          <p:nvPr/>
        </p:nvSpPr>
        <p:spPr>
          <a:xfrm>
            <a:off x="4680745" y="6984901"/>
            <a:ext cx="8928992" cy="1248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3984567" y="10513293"/>
            <a:ext cx="4008546" cy="1056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16670276" y="3240485"/>
            <a:ext cx="15013470" cy="13295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 –i			</a:t>
            </a:r>
            <a:r>
              <a:rPr lang="de-DE" sz="3300" dirty="0">
                <a:solidFill>
                  <a:srgbClr val="007A37"/>
                </a:solidFill>
              </a:rPr>
              <a:t># (gehe in </a:t>
            </a:r>
            <a:r>
              <a:rPr lang="de-DE" sz="3300" dirty="0" err="1">
                <a:solidFill>
                  <a:srgbClr val="007A37"/>
                </a:solidFill>
              </a:rPr>
              <a:t>root</a:t>
            </a:r>
            <a:r>
              <a:rPr lang="de-DE" sz="3300" dirty="0">
                <a:solidFill>
                  <a:srgbClr val="007A37"/>
                </a:solidFill>
              </a:rPr>
              <a:t> User)</a:t>
            </a:r>
          </a:p>
          <a:p>
            <a:r>
              <a:rPr lang="de-DE" sz="3300" dirty="0">
                <a:solidFill>
                  <a:srgbClr val="007A37"/>
                </a:solidFill>
              </a:rPr>
              <a:t># alle Dienste, die allergisch auf fehlenden Dateisystemzugriff allergisch reagieren</a:t>
            </a:r>
          </a:p>
          <a:p>
            <a:r>
              <a:rPr lang="de-DE" sz="3300" dirty="0">
                <a:solidFill>
                  <a:srgbClr val="007A37"/>
                </a:solidFill>
              </a:rPr>
              <a:t># herunterfahren (</a:t>
            </a:r>
            <a:r>
              <a:rPr lang="de-DE" sz="3300" dirty="0" err="1">
                <a:solidFill>
                  <a:srgbClr val="007A37"/>
                </a:solidFill>
              </a:rPr>
              <a:t>sshd</a:t>
            </a:r>
            <a:r>
              <a:rPr lang="de-DE" sz="3300" dirty="0">
                <a:solidFill>
                  <a:srgbClr val="007A37"/>
                </a:solidFill>
              </a:rPr>
              <a:t> </a:t>
            </a:r>
            <a:r>
              <a:rPr lang="de-DE" sz="3300" dirty="0" err="1">
                <a:solidFill>
                  <a:srgbClr val="007A37"/>
                </a:solidFill>
              </a:rPr>
              <a:t>natuerlich</a:t>
            </a:r>
            <a:r>
              <a:rPr lang="de-DE" sz="3300" dirty="0">
                <a:solidFill>
                  <a:srgbClr val="007A37"/>
                </a:solidFill>
              </a:rPr>
              <a:t> anlassen), z.B.:</a:t>
            </a:r>
          </a:p>
          <a:p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</a:t>
            </a:r>
            <a:endParaRPr lang="de-DE" sz="3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postfix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</a:t>
            </a:r>
            <a:endParaRPr lang="de-DE" sz="3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dovecot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</a:t>
            </a:r>
            <a:endParaRPr lang="de-DE" sz="3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rsyslog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</a:t>
            </a:r>
            <a:endParaRPr lang="de-DE" sz="3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300" dirty="0">
                <a:solidFill>
                  <a:srgbClr val="007A37"/>
                </a:solidFill>
              </a:rPr>
              <a:t># usw...</a:t>
            </a:r>
          </a:p>
          <a:p>
            <a:endParaRPr lang="de-DE" sz="3300" dirty="0"/>
          </a:p>
          <a:p>
            <a:r>
              <a:rPr lang="de-DE" sz="3300" dirty="0">
                <a:solidFill>
                  <a:srgbClr val="007A37"/>
                </a:solidFill>
              </a:rPr>
              <a:t># Magie! Alle Partitionen </a:t>
            </a:r>
            <a:r>
              <a:rPr lang="de-DE" sz="3300" dirty="0" err="1">
                <a:solidFill>
                  <a:srgbClr val="007A37"/>
                </a:solidFill>
              </a:rPr>
              <a:t>aushaengen</a:t>
            </a:r>
            <a:r>
              <a:rPr lang="de-DE" sz="3300" dirty="0">
                <a:solidFill>
                  <a:srgbClr val="007A37"/>
                </a:solidFill>
              </a:rPr>
              <a:t> und </a:t>
            </a:r>
            <a:r>
              <a:rPr lang="de-DE" sz="3300" dirty="0" err="1">
                <a:solidFill>
                  <a:srgbClr val="007A37"/>
                </a:solidFill>
              </a:rPr>
              <a:t>read-only</a:t>
            </a:r>
            <a:r>
              <a:rPr lang="de-DE" sz="3300" dirty="0">
                <a:solidFill>
                  <a:srgbClr val="007A37"/>
                </a:solidFill>
              </a:rPr>
              <a:t> </a:t>
            </a:r>
            <a:r>
              <a:rPr lang="de-DE" sz="3300" dirty="0" err="1">
                <a:solidFill>
                  <a:srgbClr val="007A37"/>
                </a:solidFill>
              </a:rPr>
              <a:t>remounten</a:t>
            </a:r>
            <a:endParaRPr lang="de-DE" sz="3300" dirty="0">
              <a:solidFill>
                <a:srgbClr val="007A37"/>
              </a:solidFill>
            </a:endParaRPr>
          </a:p>
          <a:p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echo u &gt; /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sysrq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-trigger</a:t>
            </a:r>
          </a:p>
          <a:p>
            <a:endParaRPr lang="de-DE" sz="3300" dirty="0"/>
          </a:p>
          <a:p>
            <a:r>
              <a:rPr lang="de-DE" sz="3300" dirty="0">
                <a:solidFill>
                  <a:srgbClr val="007A37"/>
                </a:solidFill>
              </a:rPr>
              <a:t># Cache auf Platte schreiben</a:t>
            </a:r>
          </a:p>
          <a:p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echo s &gt; /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sysrq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-trigger</a:t>
            </a:r>
          </a:p>
          <a:p>
            <a:endParaRPr lang="de-DE" sz="3300" dirty="0"/>
          </a:p>
          <a:p>
            <a:r>
              <a:rPr lang="de-DE" sz="3300" dirty="0">
                <a:solidFill>
                  <a:srgbClr val="007A37"/>
                </a:solidFill>
              </a:rPr>
              <a:t># </a:t>
            </a:r>
            <a:r>
              <a:rPr lang="de-DE" sz="3300" dirty="0" err="1">
                <a:solidFill>
                  <a:srgbClr val="007A37"/>
                </a:solidFill>
              </a:rPr>
              <a:t>Journaling</a:t>
            </a:r>
            <a:r>
              <a:rPr lang="de-DE" sz="3300" dirty="0">
                <a:solidFill>
                  <a:srgbClr val="007A37"/>
                </a:solidFill>
              </a:rPr>
              <a:t> abschalten: das ^ steht </a:t>
            </a:r>
            <a:r>
              <a:rPr lang="de-DE" sz="3300" dirty="0" err="1">
                <a:solidFill>
                  <a:srgbClr val="007A37"/>
                </a:solidFill>
              </a:rPr>
              <a:t>fuer</a:t>
            </a:r>
            <a:r>
              <a:rPr lang="de-DE" sz="3300" dirty="0">
                <a:solidFill>
                  <a:srgbClr val="007A37"/>
                </a:solidFill>
              </a:rPr>
              <a:t> deaktivieren</a:t>
            </a:r>
          </a:p>
          <a:p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tune2fs -O ^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has_journal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/mmcblk0p2</a:t>
            </a:r>
          </a:p>
          <a:p>
            <a:endParaRPr lang="de-DE" sz="3300" dirty="0"/>
          </a:p>
          <a:p>
            <a:r>
              <a:rPr lang="de-DE" sz="3300" dirty="0">
                <a:solidFill>
                  <a:srgbClr val="007A37"/>
                </a:solidFill>
              </a:rPr>
              <a:t># ein nachfolgender </a:t>
            </a:r>
            <a:r>
              <a:rPr lang="de-DE" sz="3300" dirty="0" err="1">
                <a:solidFill>
                  <a:srgbClr val="007A37"/>
                </a:solidFill>
              </a:rPr>
              <a:t>fsck</a:t>
            </a:r>
            <a:r>
              <a:rPr lang="de-DE" sz="3300" dirty="0">
                <a:solidFill>
                  <a:srgbClr val="007A37"/>
                </a:solidFill>
              </a:rPr>
              <a:t> ist wichtig. </a:t>
            </a:r>
          </a:p>
          <a:p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e2fsck -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/mmcblk0p2</a:t>
            </a:r>
          </a:p>
          <a:p>
            <a:endParaRPr lang="de-DE" sz="3300" dirty="0"/>
          </a:p>
          <a:p>
            <a:r>
              <a:rPr lang="de-DE" sz="3300" dirty="0">
                <a:solidFill>
                  <a:srgbClr val="007A37"/>
                </a:solidFill>
              </a:rPr>
              <a:t># und wieder Cache auf Platte schreiben</a:t>
            </a:r>
          </a:p>
          <a:p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echo s &gt; /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sysrq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-trigger</a:t>
            </a:r>
          </a:p>
          <a:p>
            <a:endParaRPr lang="de-DE" sz="3300" dirty="0"/>
          </a:p>
          <a:p>
            <a:r>
              <a:rPr lang="de-DE" sz="3300" dirty="0">
                <a:solidFill>
                  <a:srgbClr val="007A37"/>
                </a:solidFill>
              </a:rPr>
              <a:t># und sofortiger Neustart ohne irgendwelche Schreibzugriffe</a:t>
            </a:r>
          </a:p>
          <a:p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echo b &gt; /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sysrq</a:t>
            </a:r>
            <a:r>
              <a:rPr lang="de-DE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-trigger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6068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10: </a:t>
            </a:r>
            <a:r>
              <a:rPr lang="de-DE" dirty="0" err="1"/>
              <a:t>rsync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4176589"/>
            <a:ext cx="29163645" cy="11880653"/>
          </a:xfrm>
        </p:spPr>
        <p:txBody>
          <a:bodyPr>
            <a:normAutofit/>
          </a:bodyPr>
          <a:lstStyle/>
          <a:p>
            <a:r>
              <a:rPr lang="de-DE" sz="7000" dirty="0" err="1"/>
              <a:t>Rsync</a:t>
            </a:r>
            <a:r>
              <a:rPr lang="de-DE" sz="7000" dirty="0"/>
              <a:t> ist ein Programm mit dem zu vorgegebenen Zeiten die Daten von einem Datenträger auf einen anderen synchronisiert werden</a:t>
            </a:r>
            <a:br>
              <a:rPr lang="de-DE" sz="7000" dirty="0"/>
            </a:br>
            <a:r>
              <a:rPr lang="de-DE" sz="7000" dirty="0"/>
              <a:t>= Erstellung eines Backups/</a:t>
            </a:r>
            <a:r>
              <a:rPr lang="de-DE" sz="7000" dirty="0" err="1"/>
              <a:t>Mirrors</a:t>
            </a:r>
            <a:endParaRPr lang="de-DE" sz="7000" dirty="0"/>
          </a:p>
          <a:p>
            <a:r>
              <a:rPr lang="de-DE" sz="7000" dirty="0"/>
              <a:t>Die Synchronisation funktioniert als </a:t>
            </a:r>
            <a:r>
              <a:rPr lang="de-DE" sz="7000" dirty="0" err="1"/>
              <a:t>shell</a:t>
            </a:r>
            <a:r>
              <a:rPr lang="de-DE" sz="7000" dirty="0"/>
              <a:t> Befehl direkt</a:t>
            </a:r>
            <a:br>
              <a:rPr lang="de-DE" sz="7000" dirty="0"/>
            </a:br>
            <a:r>
              <a:rPr lang="de-DE" sz="7000" dirty="0"/>
              <a:t>oder automatisiert zu einer bestimmten Uhrzeit oder sogar an einem bestimmten Tag/Woche</a:t>
            </a:r>
          </a:p>
          <a:p>
            <a:r>
              <a:rPr lang="de-DE" sz="7000" dirty="0"/>
              <a:t>Im folgenden Beispiel existieren zwei Festplatten, die </a:t>
            </a:r>
            <a:r>
              <a:rPr lang="de-DE" sz="7000" dirty="0" err="1"/>
              <a:t>gemountet</a:t>
            </a:r>
            <a:r>
              <a:rPr lang="de-DE" sz="7000" dirty="0"/>
              <a:t> sind in</a:t>
            </a:r>
          </a:p>
          <a:p>
            <a:pPr marL="2171700" lvl="1" indent="-1143000">
              <a:buFont typeface="+mj-lt"/>
              <a:buAutoNum type="arabicPeriod"/>
            </a:pPr>
            <a:r>
              <a:rPr lang="de-DE" sz="6100" dirty="0"/>
              <a:t>	/</a:t>
            </a:r>
            <a:r>
              <a:rPr lang="de-DE" sz="6100" dirty="0" err="1"/>
              <a:t>media</a:t>
            </a:r>
            <a:r>
              <a:rPr lang="de-DE" sz="6100" dirty="0"/>
              <a:t>/</a:t>
            </a:r>
            <a:r>
              <a:rPr lang="de-DE" sz="6100" dirty="0" err="1"/>
              <a:t>usbstick</a:t>
            </a:r>
            <a:endParaRPr lang="de-DE" sz="6100" dirty="0"/>
          </a:p>
          <a:p>
            <a:pPr marL="2171700" lvl="1" indent="-1143000">
              <a:buFont typeface="+mj-lt"/>
              <a:buAutoNum type="arabicPeriod"/>
            </a:pPr>
            <a:r>
              <a:rPr lang="de-DE" sz="6100" dirty="0"/>
              <a:t>	/</a:t>
            </a:r>
            <a:r>
              <a:rPr lang="de-DE" sz="6100" dirty="0" err="1"/>
              <a:t>media</a:t>
            </a:r>
            <a:r>
              <a:rPr lang="de-DE" sz="6100" dirty="0"/>
              <a:t>/</a:t>
            </a:r>
            <a:r>
              <a:rPr lang="de-DE" sz="6100" dirty="0" err="1"/>
              <a:t>usbstick_mirr</a:t>
            </a:r>
            <a:endParaRPr lang="de-DE" sz="6100" dirty="0"/>
          </a:p>
          <a:p>
            <a:pPr lvl="1"/>
            <a:endParaRPr lang="de-DE" sz="61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308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10: </a:t>
            </a:r>
            <a:r>
              <a:rPr lang="de-DE" dirty="0" err="1"/>
              <a:t>rsync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4176589"/>
            <a:ext cx="29163645" cy="11880653"/>
          </a:xfrm>
        </p:spPr>
        <p:txBody>
          <a:bodyPr>
            <a:normAutofit fontScale="85000" lnSpcReduction="20000"/>
          </a:bodyPr>
          <a:lstStyle/>
          <a:p>
            <a:pPr marL="1143000" indent="-1143000">
              <a:buFont typeface="+mj-lt"/>
              <a:buAutoNum type="arabicPeriod"/>
            </a:pPr>
            <a:r>
              <a:rPr lang="de-DE" sz="6000" dirty="0" err="1"/>
              <a:t>rsync</a:t>
            </a:r>
            <a:r>
              <a:rPr lang="de-DE" sz="6000" dirty="0"/>
              <a:t> installieren</a:t>
            </a:r>
            <a:br>
              <a:rPr lang="de-DE" sz="6000" dirty="0"/>
            </a:br>
            <a:r>
              <a:rPr lang="de-DE" sz="6000" dirty="0"/>
              <a:t>	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  <a:br>
              <a:rPr lang="de-DE" sz="6000" dirty="0"/>
            </a:br>
            <a:r>
              <a:rPr lang="de-DE" sz="6000" dirty="0"/>
              <a:t>	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hdparm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-C 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sda</a:t>
            </a:r>
            <a:endParaRPr lang="de-DE" sz="4400" dirty="0"/>
          </a:p>
          <a:p>
            <a:pPr marL="1143000" indent="-1143000">
              <a:buFont typeface="+mj-lt"/>
              <a:buAutoNum type="arabicPeriod"/>
            </a:pPr>
            <a:r>
              <a:rPr lang="de-DE" sz="6000" dirty="0" err="1"/>
              <a:t>rsync</a:t>
            </a:r>
            <a:r>
              <a:rPr lang="de-DE" sz="6000" dirty="0"/>
              <a:t> an einem File testen 					</a:t>
            </a:r>
            <a:r>
              <a:rPr lang="de-DE" sz="6000" dirty="0">
                <a:sym typeface="Wingdings" panose="05000000000000000000" pitchFamily="2" charset="2"/>
              </a:rPr>
              <a:t></a:t>
            </a:r>
            <a:br>
              <a:rPr lang="de-DE" sz="6000" dirty="0"/>
            </a:br>
            <a:r>
              <a:rPr lang="de-DE" sz="6000" dirty="0">
                <a:sym typeface="Wingdings" panose="05000000000000000000" pitchFamily="2" charset="2"/>
              </a:rPr>
              <a:t> funktioniert der Kopier-Prozess überhaupt?</a:t>
            </a:r>
            <a:br>
              <a:rPr lang="de-DE" sz="6000" dirty="0">
                <a:sym typeface="Wingdings" panose="05000000000000000000" pitchFamily="2" charset="2"/>
              </a:rPr>
            </a:br>
            <a:r>
              <a:rPr lang="de-DE" sz="6000" dirty="0">
                <a:sym typeface="Wingdings" panose="05000000000000000000" pitchFamily="2" charset="2"/>
              </a:rPr>
              <a:t>	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rsync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usbstick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 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usbstick_mirr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b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5400" dirty="0"/>
              <a:t>dabei setzt sich die Option </a:t>
            </a:r>
            <a:r>
              <a:rPr lang="de-DE" sz="45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DE" sz="4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</a:t>
            </a:r>
            <a:r>
              <a:rPr lang="de-DE" sz="3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400" dirty="0"/>
              <a:t>aus folgenden Befehlen zusammen:</a:t>
            </a:r>
          </a:p>
          <a:p>
            <a:pPr marL="900113" lvl="1" indent="0">
              <a:buNone/>
            </a:pPr>
            <a:r>
              <a:rPr lang="de-DE" dirty="0"/>
              <a:t>	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-v</a:t>
            </a:r>
            <a:r>
              <a:rPr lang="de-DE" dirty="0"/>
              <a:t>	zeigt während des Synchronisierens alle ausgeführten Schritte in der Shell an</a:t>
            </a:r>
            <a:br>
              <a:rPr lang="de-DE" dirty="0"/>
            </a:br>
            <a:r>
              <a:rPr lang="de-DE" dirty="0"/>
              <a:t>	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-a</a:t>
            </a:r>
            <a:r>
              <a:rPr lang="de-DE" dirty="0"/>
              <a:t>	fasst folgende Optionen zusammen:</a:t>
            </a:r>
          </a:p>
          <a:p>
            <a:pPr marL="4886325" lvl="5" indent="0">
              <a:buNone/>
            </a:pP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-r </a:t>
            </a:r>
            <a:r>
              <a:rPr lang="de-DE" dirty="0"/>
              <a:t>kopiert Unterverzeichnisse</a:t>
            </a:r>
          </a:p>
          <a:p>
            <a:pPr marL="4886325" lvl="5" indent="0">
              <a:buNone/>
            </a:pP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-l</a:t>
            </a:r>
            <a:r>
              <a:rPr lang="de-DE" dirty="0"/>
              <a:t>  kopiert symbolische Links</a:t>
            </a:r>
          </a:p>
          <a:p>
            <a:pPr marL="4886325" lvl="5" indent="0">
              <a:buNone/>
            </a:pP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-p</a:t>
            </a:r>
            <a:r>
              <a:rPr lang="de-DE" dirty="0"/>
              <a:t>  behält Rechte der Quelldatei bei</a:t>
            </a:r>
          </a:p>
          <a:p>
            <a:pPr marL="4886325" lvl="5" indent="0">
              <a:buNone/>
            </a:pP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-t</a:t>
            </a:r>
            <a:r>
              <a:rPr lang="de-DE" dirty="0"/>
              <a:t>  behält Zeiten der Quelldatei bei,</a:t>
            </a:r>
          </a:p>
          <a:p>
            <a:pPr marL="4886325" lvl="5" indent="0">
              <a:buNone/>
            </a:pP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-g </a:t>
            </a:r>
            <a:r>
              <a:rPr lang="de-DE" dirty="0"/>
              <a:t>behält Gruppenrechte der Quelldatei bei</a:t>
            </a:r>
            <a:endParaRPr lang="de-DE" sz="6100" dirty="0"/>
          </a:p>
          <a:p>
            <a:pPr marL="1757363" lvl="1" indent="-857250"/>
            <a:r>
              <a:rPr lang="de-DE" dirty="0"/>
              <a:t>die Option 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de-DE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de-DE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vergleicht Quellverzeichnisse und Zielverzeichnisse und sorgt dafür, dass Dateien, die im Quellverzeichnis nicht (mehr) vorhanden sind, im Zielverzeichnis gelöscht werden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36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21342879" y="6192813"/>
            <a:ext cx="1027185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Die 2. Festplatte muss hierzu schon </a:t>
            </a:r>
            <a:r>
              <a:rPr lang="de-DE" dirty="0" err="1">
                <a:solidFill>
                  <a:srgbClr val="FF0000"/>
                </a:solidFill>
              </a:rPr>
              <a:t>gemountet</a:t>
            </a:r>
            <a:r>
              <a:rPr lang="de-DE" dirty="0">
                <a:solidFill>
                  <a:srgbClr val="FF0000"/>
                </a:solidFill>
              </a:rPr>
              <a:t> 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sein damit du Tests durchführen kannst</a:t>
            </a:r>
          </a:p>
        </p:txBody>
      </p:sp>
    </p:spTree>
    <p:extLst>
      <p:ext uri="{BB962C8B-B14F-4D97-AF65-F5344CB8AC3E}">
        <p14:creationId xmlns:p14="http://schemas.microsoft.com/office/powerpoint/2010/main" val="2327941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10: </a:t>
            </a:r>
            <a:r>
              <a:rPr lang="de-DE" dirty="0" err="1"/>
              <a:t>rsync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4176589"/>
            <a:ext cx="29163645" cy="11880653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 startAt="3"/>
            </a:pPr>
            <a:r>
              <a:rPr lang="de-DE" sz="6000" dirty="0"/>
              <a:t>Automatisiert die Synchronisierung einrichten. Dazu erstmal einen </a:t>
            </a:r>
            <a:r>
              <a:rPr lang="de-DE" sz="6000" dirty="0" err="1"/>
              <a:t>cron</a:t>
            </a:r>
            <a:r>
              <a:rPr lang="de-DE" sz="6000" dirty="0"/>
              <a:t> </a:t>
            </a:r>
            <a:r>
              <a:rPr lang="de-DE" sz="6000" dirty="0" err="1"/>
              <a:t>tab</a:t>
            </a:r>
            <a:r>
              <a:rPr lang="de-DE" sz="6000" dirty="0"/>
              <a:t> starten:</a:t>
            </a:r>
            <a:br>
              <a:rPr lang="de-DE" sz="6000" dirty="0"/>
            </a:br>
            <a:r>
              <a:rPr lang="de-DE" sz="6000" dirty="0"/>
              <a:t>	</a:t>
            </a:r>
            <a:r>
              <a:rPr lang="de-D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crontab</a:t>
            </a:r>
            <a:r>
              <a:rPr lang="de-D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–e			</a:t>
            </a:r>
            <a:br>
              <a:rPr lang="de-DE" sz="5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6000" dirty="0"/>
              <a:t>Dieser Befehl öffnet ein </a:t>
            </a:r>
            <a:r>
              <a:rPr lang="de-DE" sz="6000" dirty="0" err="1"/>
              <a:t>config</a:t>
            </a:r>
            <a:r>
              <a:rPr lang="de-DE" sz="6000" dirty="0"/>
              <a:t>-File für </a:t>
            </a:r>
            <a:r>
              <a:rPr lang="de-DE" sz="6000" dirty="0" err="1"/>
              <a:t>rsync</a:t>
            </a:r>
            <a:r>
              <a:rPr lang="de-DE" sz="6000" dirty="0"/>
              <a:t> im Nano-Editor</a:t>
            </a:r>
            <a:br>
              <a:rPr lang="de-DE" sz="6000" dirty="0"/>
            </a:br>
            <a:r>
              <a:rPr lang="de-DE" sz="6000" dirty="0"/>
              <a:t>(</a:t>
            </a:r>
            <a:r>
              <a:rPr lang="de-DE" sz="6000" b="1" dirty="0"/>
              <a:t>Achtung</a:t>
            </a:r>
            <a:r>
              <a:rPr lang="de-DE" sz="6000" dirty="0"/>
              <a:t>: Unbedingt mit „</a:t>
            </a:r>
            <a:r>
              <a:rPr lang="de-DE" sz="6000" dirty="0" err="1"/>
              <a:t>sudo</a:t>
            </a:r>
            <a:r>
              <a:rPr lang="de-DE" sz="6000" dirty="0"/>
              <a:t>“! Ohne geht zwar auch, aber er öffnet das falsche File!!)</a:t>
            </a:r>
          </a:p>
          <a:p>
            <a:pPr marL="1143000" indent="-1143000">
              <a:buFont typeface="+mj-lt"/>
              <a:buAutoNum type="arabicPeriod" startAt="3"/>
            </a:pPr>
            <a:r>
              <a:rPr lang="de-DE" sz="6000" dirty="0"/>
              <a:t>Im </a:t>
            </a:r>
            <a:r>
              <a:rPr lang="de-DE" sz="6000" dirty="0" err="1"/>
              <a:t>crontab</a:t>
            </a:r>
            <a:r>
              <a:rPr lang="de-DE" sz="6000" dirty="0"/>
              <a:t> </a:t>
            </a:r>
            <a:r>
              <a:rPr lang="de-DE" sz="6000" dirty="0" err="1"/>
              <a:t>config</a:t>
            </a:r>
            <a:r>
              <a:rPr lang="de-DE" sz="6000" dirty="0"/>
              <a:t>-File steht der selbe „</a:t>
            </a:r>
            <a:r>
              <a:rPr lang="de-DE" sz="6000" dirty="0" err="1"/>
              <a:t>rsync</a:t>
            </a:r>
            <a:r>
              <a:rPr lang="de-DE" sz="6000" dirty="0"/>
              <a:t> ….“-Befehl wie vorhin, allerdings mit einem Präfix, der sich aus „m h </a:t>
            </a:r>
            <a:r>
              <a:rPr lang="de-DE" sz="6000" dirty="0" err="1"/>
              <a:t>dom</a:t>
            </a:r>
            <a:r>
              <a:rPr lang="de-DE" sz="6000" dirty="0"/>
              <a:t> </a:t>
            </a:r>
            <a:r>
              <a:rPr lang="de-DE" sz="6000" dirty="0" err="1"/>
              <a:t>mon</a:t>
            </a:r>
            <a:r>
              <a:rPr lang="de-DE" sz="6000" dirty="0"/>
              <a:t> </a:t>
            </a:r>
            <a:r>
              <a:rPr lang="de-DE" sz="6000" dirty="0" err="1"/>
              <a:t>dow</a:t>
            </a:r>
            <a:r>
              <a:rPr lang="de-DE" sz="6000" dirty="0"/>
              <a:t> </a:t>
            </a:r>
            <a:r>
              <a:rPr lang="de-DE" sz="6000" i="1" dirty="0" err="1"/>
              <a:t>command</a:t>
            </a:r>
            <a:r>
              <a:rPr lang="de-DE" sz="6000" dirty="0"/>
              <a:t>“ zusammensetzt</a:t>
            </a:r>
            <a:br>
              <a:rPr lang="de-DE" sz="6000" dirty="0"/>
            </a:br>
            <a:br>
              <a:rPr lang="de-DE" sz="6000" dirty="0"/>
            </a:br>
            <a:br>
              <a:rPr lang="de-DE" sz="6000" dirty="0"/>
            </a:br>
            <a:br>
              <a:rPr lang="de-DE" sz="6000" dirty="0"/>
            </a:br>
            <a:r>
              <a:rPr lang="de-DE" sz="6000" dirty="0"/>
              <a:t>alle angaben die nicht benötigt werden, werden durch ein „*“ ersetzt. D.h. ein Backup jeden Tag um 5 Uhr morgens für unsere Festplatten wird erledigt mit:</a:t>
            </a:r>
            <a:br>
              <a:rPr lang="de-DE" sz="6000" dirty="0"/>
            </a:br>
            <a:r>
              <a:rPr lang="de-DE" sz="6000" dirty="0"/>
              <a:t>	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00 05 * * * 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rsync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-–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usbstick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/  /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  <a:r>
              <a:rPr lang="de-DE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usbstick_mirr</a:t>
            </a:r>
            <a:endParaRPr lang="de-DE" sz="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37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10513393" y="11521403"/>
            <a:ext cx="3219664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Tag im Monat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904881" y="11521404"/>
            <a:ext cx="2012859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Minuten</a:t>
            </a:r>
          </a:p>
        </p:txBody>
      </p:sp>
      <p:cxnSp>
        <p:nvCxnSpPr>
          <p:cNvPr id="10" name="Verbinder: gewinkelt 9"/>
          <p:cNvCxnSpPr>
            <a:cxnSpLocks/>
            <a:stCxn id="8" idx="0"/>
            <a:endCxn id="14" idx="2"/>
          </p:cNvCxnSpPr>
          <p:nvPr/>
        </p:nvCxnSpPr>
        <p:spPr>
          <a:xfrm rot="5400000" flipH="1" flipV="1">
            <a:off x="7380205" y="9396328"/>
            <a:ext cx="1656183" cy="2593970"/>
          </a:xfrm>
          <a:prstGeom prst="bentConnector3">
            <a:avLst>
              <a:gd name="adj1" fmla="val 50000"/>
            </a:avLst>
          </a:prstGeom>
          <a:ln w="117475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/>
          <p:cNvSpPr/>
          <p:nvPr/>
        </p:nvSpPr>
        <p:spPr>
          <a:xfrm>
            <a:off x="9145241" y="9217149"/>
            <a:ext cx="720080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9935648" y="9217149"/>
            <a:ext cx="505737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10565650" y="9217149"/>
            <a:ext cx="1387903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12169577" y="9217149"/>
            <a:ext cx="1387903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13753754" y="9217149"/>
            <a:ext cx="136815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/>
          <p:cNvSpPr txBox="1"/>
          <p:nvPr/>
        </p:nvSpPr>
        <p:spPr>
          <a:xfrm>
            <a:off x="8209137" y="11521404"/>
            <a:ext cx="196720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Stunden</a:t>
            </a:r>
          </a:p>
        </p:txBody>
      </p:sp>
      <p:cxnSp>
        <p:nvCxnSpPr>
          <p:cNvPr id="25" name="Verbinder: gewinkelt 24"/>
          <p:cNvCxnSpPr>
            <a:cxnSpLocks/>
            <a:stCxn id="23" idx="0"/>
            <a:endCxn id="19" idx="2"/>
          </p:cNvCxnSpPr>
          <p:nvPr/>
        </p:nvCxnSpPr>
        <p:spPr>
          <a:xfrm rot="5400000" flipH="1" flipV="1">
            <a:off x="8862537" y="10195425"/>
            <a:ext cx="1656183" cy="995777"/>
          </a:xfrm>
          <a:prstGeom prst="bentConnector3">
            <a:avLst>
              <a:gd name="adj1" fmla="val 25066"/>
            </a:avLst>
          </a:prstGeom>
          <a:ln w="117475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14257759" y="11521403"/>
            <a:ext cx="1728294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Monat </a:t>
            </a:r>
          </a:p>
        </p:txBody>
      </p:sp>
      <p:cxnSp>
        <p:nvCxnSpPr>
          <p:cNvPr id="29" name="Verbinder: gewinkelt 28"/>
          <p:cNvCxnSpPr>
            <a:cxnSpLocks/>
            <a:stCxn id="7" idx="0"/>
            <a:endCxn id="20" idx="2"/>
          </p:cNvCxnSpPr>
          <p:nvPr/>
        </p:nvCxnSpPr>
        <p:spPr>
          <a:xfrm rot="16200000" flipV="1">
            <a:off x="10863323" y="10261500"/>
            <a:ext cx="1656182" cy="863623"/>
          </a:xfrm>
          <a:prstGeom prst="bentConnector3">
            <a:avLst>
              <a:gd name="adj1" fmla="val 50000"/>
            </a:avLst>
          </a:prstGeom>
          <a:ln w="117475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Verbinder: gewinkelt 31"/>
          <p:cNvCxnSpPr>
            <a:cxnSpLocks/>
            <a:stCxn id="28" idx="0"/>
            <a:endCxn id="21" idx="2"/>
          </p:cNvCxnSpPr>
          <p:nvPr/>
        </p:nvCxnSpPr>
        <p:spPr>
          <a:xfrm rot="16200000" flipV="1">
            <a:off x="13164627" y="9564123"/>
            <a:ext cx="1656182" cy="2258377"/>
          </a:xfrm>
          <a:prstGeom prst="bentConnector3">
            <a:avLst>
              <a:gd name="adj1" fmla="val 21504"/>
            </a:avLst>
          </a:prstGeom>
          <a:ln w="117475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/>
        </p:nvSpPr>
        <p:spPr>
          <a:xfrm>
            <a:off x="16973445" y="11521403"/>
            <a:ext cx="3971921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Tag in der Woche </a:t>
            </a:r>
          </a:p>
        </p:txBody>
      </p:sp>
      <p:cxnSp>
        <p:nvCxnSpPr>
          <p:cNvPr id="41" name="Verbinder: gewinkelt 40"/>
          <p:cNvCxnSpPr>
            <a:cxnSpLocks/>
            <a:stCxn id="40" idx="0"/>
            <a:endCxn id="22" idx="2"/>
          </p:cNvCxnSpPr>
          <p:nvPr/>
        </p:nvCxnSpPr>
        <p:spPr>
          <a:xfrm rot="16200000" flipV="1">
            <a:off x="15870527" y="8432524"/>
            <a:ext cx="1656182" cy="4521576"/>
          </a:xfrm>
          <a:prstGeom prst="bentConnector3">
            <a:avLst>
              <a:gd name="adj1" fmla="val 50000"/>
            </a:avLst>
          </a:prstGeom>
          <a:ln w="117475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712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NAS-SW 10: </a:t>
            </a:r>
            <a:r>
              <a:rPr lang="de-DE" dirty="0" err="1"/>
              <a:t>rsync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4176589"/>
            <a:ext cx="29163645" cy="11880653"/>
          </a:xfrm>
        </p:spPr>
        <p:txBody>
          <a:bodyPr/>
          <a:lstStyle/>
          <a:p>
            <a:r>
              <a:rPr lang="de-DE" dirty="0"/>
              <a:t>Alternative Dokus:</a:t>
            </a:r>
          </a:p>
          <a:p>
            <a:pPr lvl="1"/>
            <a:r>
              <a:rPr lang="de-DE" sz="4100" dirty="0">
                <a:hlinkClick r:id="rId2"/>
              </a:rPr>
              <a:t>https://www.howtogeek.com/139433/how-to-turn-a-raspberry-pi-into-a-low-power-network-storage-device/</a:t>
            </a:r>
            <a:br>
              <a:rPr lang="de-DE" sz="4100" dirty="0"/>
            </a:br>
            <a:r>
              <a:rPr lang="de-DE" sz="4100" dirty="0"/>
              <a:t>	(Allgemeine Beschreibung wie man alles einrichtet)</a:t>
            </a:r>
          </a:p>
          <a:p>
            <a:pPr lvl="1"/>
            <a:r>
              <a:rPr lang="de-DE" sz="4100" dirty="0">
                <a:hlinkClick r:id="rId3"/>
              </a:rPr>
              <a:t>https://wiki.ubuntuusers.de/rsync/</a:t>
            </a:r>
            <a:br>
              <a:rPr lang="de-DE" sz="4100" dirty="0"/>
            </a:br>
            <a:r>
              <a:rPr lang="de-DE" sz="4100" dirty="0"/>
              <a:t>	(Bedienungsanleitung für das Modul „</a:t>
            </a:r>
            <a:r>
              <a:rPr lang="de-DE" sz="4100" dirty="0" err="1"/>
              <a:t>rsync</a:t>
            </a:r>
            <a:r>
              <a:rPr lang="de-DE" sz="4100" dirty="0"/>
              <a:t>“)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876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System </a:t>
            </a:r>
            <a:r>
              <a:rPr lang="de-DE" dirty="0" err="1"/>
              <a:t>backups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Hier wird beschrieben wie du ein Backup von der SD-Karte im </a:t>
            </a:r>
            <a:r>
              <a:rPr lang="de-DE" dirty="0" err="1"/>
              <a:t>Raspberry</a:t>
            </a:r>
            <a:r>
              <a:rPr lang="de-DE" dirty="0"/>
              <a:t> Pi mit dem System und allen Einstellungen machen kannst</a:t>
            </a:r>
            <a:br>
              <a:rPr lang="de-DE" dirty="0"/>
            </a:br>
            <a:r>
              <a:rPr lang="de-DE" dirty="0"/>
              <a:t>Backup:		SD-Karten-Inhalt   </a:t>
            </a:r>
            <a:r>
              <a:rPr lang="de-DE" dirty="0">
                <a:sym typeface="Wingdings" panose="05000000000000000000" pitchFamily="2" charset="2"/>
              </a:rPr>
              <a:t>speichern auf Windows-PC als Image </a:t>
            </a:r>
            <a:r>
              <a:rPr lang="de-DE" dirty="0" err="1">
                <a:sym typeface="Wingdings" panose="05000000000000000000" pitchFamily="2" charset="2"/>
              </a:rPr>
              <a:t>file</a:t>
            </a:r>
            <a:endParaRPr lang="de-DE" dirty="0"/>
          </a:p>
          <a:p>
            <a:pPr marL="1143000" indent="-1143000">
              <a:buFont typeface="+mj-lt"/>
              <a:buAutoNum type="arabicPeriod"/>
            </a:pPr>
            <a:r>
              <a:rPr lang="de-DE" dirty="0"/>
              <a:t>Am Windows PC: Lade das Programm „Win32DiskImager“ herunter</a:t>
            </a:r>
          </a:p>
          <a:p>
            <a:pPr marL="1143000" indent="-1143000">
              <a:buFont typeface="+mj-lt"/>
              <a:buAutoNum type="arabicPeriod"/>
            </a:pPr>
            <a:r>
              <a:rPr lang="de-DE" dirty="0"/>
              <a:t>Entnehme die SD-Karte aus dem </a:t>
            </a:r>
            <a:r>
              <a:rPr lang="de-DE" dirty="0" err="1"/>
              <a:t>Raspberry</a:t>
            </a:r>
            <a:r>
              <a:rPr lang="de-DE" dirty="0"/>
              <a:t> Pi und schließe sich am Windows-PC an und Starte den Win32DiskImager</a:t>
            </a:r>
          </a:p>
          <a:p>
            <a:pPr marL="1143000" indent="-1143000">
              <a:buFont typeface="+mj-lt"/>
              <a:buAutoNum type="arabicPeriod"/>
            </a:pPr>
            <a:r>
              <a:rPr lang="de-DE" dirty="0"/>
              <a:t>Wähle das Laufwerk mit der SD-Karte aus </a:t>
            </a:r>
            <a:br>
              <a:rPr lang="de-DE" dirty="0"/>
            </a:br>
            <a:r>
              <a:rPr lang="de-DE" dirty="0"/>
              <a:t>und definiere über       mit welchem Dateinamen </a:t>
            </a:r>
            <a:br>
              <a:rPr lang="de-DE" dirty="0"/>
            </a:br>
            <a:r>
              <a:rPr lang="de-DE" dirty="0"/>
              <a:t>in welchem Ordner das Backup-file abgelegt werden soll</a:t>
            </a:r>
          </a:p>
          <a:p>
            <a:pPr marL="1143000" indent="-1143000">
              <a:buFont typeface="+mj-lt"/>
              <a:buAutoNum type="arabicPeriod"/>
            </a:pPr>
            <a:r>
              <a:rPr lang="de-DE" dirty="0"/>
              <a:t>Erstelle das Image-File mit „Read“ </a:t>
            </a:r>
            <a:br>
              <a:rPr lang="de-DE" dirty="0"/>
            </a:br>
            <a:r>
              <a:rPr lang="de-DE" dirty="0"/>
              <a:t>Achtung: Der komplette Inhalt der SD-Karte wird in ein Imagefile gesteckt.</a:t>
            </a:r>
            <a:br>
              <a:rPr lang="de-DE" dirty="0"/>
            </a:br>
            <a:r>
              <a:rPr lang="de-DE" dirty="0"/>
              <a:t>D.h. von einer SD-Karte mit 32GB Speicherplatz wird ein 32GB Imagefile erstellt.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39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6841" y="9082896"/>
            <a:ext cx="8585311" cy="436648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9297" y="10801325"/>
            <a:ext cx="871688" cy="92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21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HW Aufbau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Kombination von WD 4TB-HDD und </a:t>
            </a:r>
            <a:r>
              <a:rPr lang="de-DE" dirty="0" err="1"/>
              <a:t>Intenso</a:t>
            </a:r>
            <a:r>
              <a:rPr lang="de-DE" dirty="0"/>
              <a:t> 4TB-HDD ist eher unglücklich</a:t>
            </a:r>
          </a:p>
          <a:p>
            <a:endParaRPr lang="de-DE" dirty="0"/>
          </a:p>
          <a:p>
            <a:r>
              <a:rPr lang="de-DE" dirty="0"/>
              <a:t>Anderes Inventar: WD 3,5“ 4TB-HDD (Desktop-Gehäuse)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Bestelle eher nochmals eine  dieser Art und packe die zwei in ein externes Festplatten Gehäuse</a:t>
            </a:r>
          </a:p>
          <a:p>
            <a:endParaRPr lang="de-DE" dirty="0"/>
          </a:p>
          <a:p>
            <a:r>
              <a:rPr lang="de-DE" b="1" dirty="0"/>
              <a:t>Achtung</a:t>
            </a:r>
            <a:r>
              <a:rPr lang="de-DE" dirty="0"/>
              <a:t>: Controller der externen Festplatte muss 4 TB verwalten können (viele können nur 2 TB!)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7050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Druckerserver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rmAutofit/>
          </a:bodyPr>
          <a:lstStyle/>
          <a:p>
            <a:r>
              <a:rPr lang="de-DE" dirty="0"/>
              <a:t>Damit Pi als Druckerserver agieren kann</a:t>
            </a:r>
            <a:r>
              <a:rPr lang="de-DE" dirty="0">
                <a:sym typeface="Wingdings" panose="05000000000000000000" pitchFamily="2" charset="2"/>
              </a:rPr>
              <a:t> muss CUPS installiert werden</a:t>
            </a:r>
          </a:p>
          <a:p>
            <a:r>
              <a:rPr lang="de-DE" dirty="0"/>
              <a:t>CUPS = </a:t>
            </a:r>
            <a:r>
              <a:rPr lang="de-DE" b="1" dirty="0"/>
              <a:t>C</a:t>
            </a:r>
            <a:r>
              <a:rPr lang="de-DE" dirty="0"/>
              <a:t>ommon </a:t>
            </a:r>
            <a:r>
              <a:rPr lang="de-DE" b="1" dirty="0"/>
              <a:t>U</a:t>
            </a:r>
            <a:r>
              <a:rPr lang="de-DE" dirty="0"/>
              <a:t>nix </a:t>
            </a:r>
            <a:r>
              <a:rPr lang="de-DE" b="1" dirty="0" err="1"/>
              <a:t>P</a:t>
            </a:r>
            <a:r>
              <a:rPr lang="de-DE" dirty="0" err="1"/>
              <a:t>rinting</a:t>
            </a:r>
            <a:r>
              <a:rPr lang="de-DE" dirty="0"/>
              <a:t> </a:t>
            </a:r>
            <a:r>
              <a:rPr lang="de-DE" b="1" dirty="0"/>
              <a:t>S</a:t>
            </a:r>
            <a:r>
              <a:rPr lang="de-DE" dirty="0"/>
              <a:t>ystem</a:t>
            </a:r>
          </a:p>
          <a:p>
            <a:r>
              <a:rPr lang="de-DE" dirty="0"/>
              <a:t>Das CUPS ist mit dem Browser auf dem Port 631 mit der IP des </a:t>
            </a:r>
            <a:r>
              <a:rPr lang="de-DE" dirty="0" err="1"/>
              <a:t>Raspberry</a:t>
            </a:r>
            <a:r>
              <a:rPr lang="de-DE" dirty="0"/>
              <a:t> Pi (Bsp. 192.168.1.10) erreichbar,  z.B.    192.168.1.10:631</a:t>
            </a:r>
          </a:p>
          <a:p>
            <a:r>
              <a:rPr lang="de-DE" dirty="0"/>
              <a:t>Wenn CUPS von Windows PCs benutzt wird, ist es nötig </a:t>
            </a:r>
            <a:br>
              <a:rPr lang="de-DE" dirty="0"/>
            </a:br>
            <a:r>
              <a:rPr lang="de-DE" dirty="0"/>
              <a:t>einen </a:t>
            </a:r>
            <a:r>
              <a:rPr lang="de-DE" dirty="0">
                <a:hlinkClick r:id="rId2" action="ppaction://hlinksldjump"/>
              </a:rPr>
              <a:t>Samba Server</a:t>
            </a:r>
            <a:r>
              <a:rPr lang="de-DE" dirty="0"/>
              <a:t> vorher auf dem </a:t>
            </a:r>
            <a:r>
              <a:rPr lang="de-DE" dirty="0" err="1"/>
              <a:t>Raspberry</a:t>
            </a:r>
            <a:r>
              <a:rPr lang="de-DE" dirty="0"/>
              <a:t> Pi einzurichten</a:t>
            </a:r>
          </a:p>
          <a:p>
            <a:r>
              <a:rPr lang="de-DE" dirty="0"/>
              <a:t>CUPS zeigt im Browser (192.168.1.10:631) auch die aktuellen Druckaufträge an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39531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Druckerserver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rmAutofit fontScale="92500" lnSpcReduction="20000"/>
          </a:bodyPr>
          <a:lstStyle/>
          <a:p>
            <a:pPr marL="1143000" indent="-1143000">
              <a:buFont typeface="+mj-lt"/>
              <a:buAutoNum type="arabicPeriod"/>
            </a:pPr>
            <a:r>
              <a:rPr lang="de-DE" dirty="0"/>
              <a:t>Installiere CUPS und </a:t>
            </a:r>
            <a:br>
              <a:rPr lang="de-DE" dirty="0"/>
            </a:br>
            <a:r>
              <a:rPr lang="de-DE" dirty="0" err="1"/>
              <a:t>gutenprint</a:t>
            </a:r>
            <a:r>
              <a:rPr lang="de-DE" dirty="0"/>
              <a:t> Druckertreiber (hat fast alle nötigen Treiber)</a:t>
            </a:r>
            <a:br>
              <a:rPr lang="de-DE" dirty="0"/>
            </a:br>
            <a:r>
              <a:rPr lang="de-DE" dirty="0"/>
              <a:t>	</a:t>
            </a:r>
            <a:r>
              <a:rPr lang="de-D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de-D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cups</a:t>
            </a:r>
            <a:r>
              <a:rPr lang="de-D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printer</a:t>
            </a:r>
            <a:r>
              <a:rPr lang="de-D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-driver-</a:t>
            </a:r>
            <a:r>
              <a:rPr lang="de-D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gutenprint</a:t>
            </a:r>
            <a:endParaRPr lang="de-DE" sz="5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0" indent="-1143000">
              <a:buFont typeface="+mj-lt"/>
              <a:buAutoNum type="arabicPeriod"/>
            </a:pPr>
            <a:r>
              <a:rPr lang="de-DE" dirty="0"/>
              <a:t>Öffne die Samba Server </a:t>
            </a:r>
            <a:r>
              <a:rPr lang="de-DE" dirty="0" err="1"/>
              <a:t>config</a:t>
            </a:r>
            <a:br>
              <a:rPr lang="de-DE" dirty="0"/>
            </a:br>
            <a:r>
              <a:rPr lang="de-DE" dirty="0"/>
              <a:t>	</a:t>
            </a:r>
            <a:r>
              <a:rPr lang="de-D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</a:t>
            </a:r>
            <a:r>
              <a:rPr lang="de-D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de-D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samba</a:t>
            </a:r>
            <a:r>
              <a:rPr lang="de-D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smb.conf</a:t>
            </a:r>
            <a:br>
              <a:rPr lang="de-DE" dirty="0"/>
            </a:br>
            <a:r>
              <a:rPr lang="de-DE" dirty="0"/>
              <a:t>im Bereich „=====Share </a:t>
            </a:r>
            <a:r>
              <a:rPr lang="de-DE" dirty="0" err="1"/>
              <a:t>Definitions</a:t>
            </a:r>
            <a:r>
              <a:rPr lang="de-DE" dirty="0"/>
              <a:t>=====“ gibt es einen Abschnitt „[</a:t>
            </a:r>
            <a:r>
              <a:rPr lang="de-DE" dirty="0" err="1"/>
              <a:t>printers</a:t>
            </a:r>
            <a:r>
              <a:rPr lang="de-DE" dirty="0"/>
              <a:t>]“ der noch auskommentiert ist. Kommentiere diese Stelle ein und passe sie wie folgt an:</a:t>
            </a:r>
            <a:br>
              <a:rPr lang="de-DE" dirty="0"/>
            </a:br>
            <a:r>
              <a:rPr lang="de-DE" dirty="0"/>
              <a:t>	</a:t>
            </a:r>
            <a:r>
              <a:rPr lang="en-US" sz="4300" dirty="0">
                <a:latin typeface="Courier New" panose="02070309020205020404" pitchFamily="49" charset="0"/>
                <a:cs typeface="Courier New" panose="02070309020205020404" pitchFamily="49" charset="0"/>
              </a:rPr>
              <a:t>[printers]</a:t>
            </a:r>
          </a:p>
          <a:p>
            <a:pPr marL="1800225" lvl="2" indent="0">
              <a:buNone/>
            </a:pPr>
            <a:r>
              <a:rPr lang="en-US" sz="4300" dirty="0">
                <a:latin typeface="Courier New" panose="02070309020205020404" pitchFamily="49" charset="0"/>
                <a:cs typeface="Courier New" panose="02070309020205020404" pitchFamily="49" charset="0"/>
              </a:rPr>
              <a:t>   comment = All Printers</a:t>
            </a:r>
          </a:p>
          <a:p>
            <a:pPr marL="1800225" lvl="2" indent="0">
              <a:buNone/>
            </a:pPr>
            <a:r>
              <a:rPr lang="en-US" sz="43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4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browseable</a:t>
            </a:r>
            <a:r>
              <a:rPr lang="en-US" sz="4300" dirty="0">
                <a:latin typeface="Courier New" panose="02070309020205020404" pitchFamily="49" charset="0"/>
                <a:cs typeface="Courier New" panose="02070309020205020404" pitchFamily="49" charset="0"/>
              </a:rPr>
              <a:t> = no</a:t>
            </a:r>
          </a:p>
          <a:p>
            <a:pPr marL="1800225" lvl="2" indent="0">
              <a:buNone/>
            </a:pPr>
            <a:r>
              <a:rPr lang="en-US" sz="4300" dirty="0">
                <a:latin typeface="Courier New" panose="02070309020205020404" pitchFamily="49" charset="0"/>
                <a:cs typeface="Courier New" panose="02070309020205020404" pitchFamily="49" charset="0"/>
              </a:rPr>
              <a:t>   path = /</a:t>
            </a:r>
            <a:r>
              <a:rPr lang="en-US" sz="4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4300" dirty="0">
                <a:latin typeface="Courier New" panose="02070309020205020404" pitchFamily="49" charset="0"/>
                <a:cs typeface="Courier New" panose="02070309020205020404" pitchFamily="49" charset="0"/>
              </a:rPr>
              <a:t>/spool/samba</a:t>
            </a:r>
          </a:p>
          <a:p>
            <a:pPr marL="1800225" lvl="2" indent="0">
              <a:buNone/>
            </a:pPr>
            <a:r>
              <a:rPr lang="en-US" sz="4300" dirty="0">
                <a:latin typeface="Courier New" panose="02070309020205020404" pitchFamily="49" charset="0"/>
                <a:cs typeface="Courier New" panose="02070309020205020404" pitchFamily="49" charset="0"/>
              </a:rPr>
              <a:t>   printable = yes</a:t>
            </a:r>
          </a:p>
          <a:p>
            <a:pPr marL="1800225" lvl="2" indent="0">
              <a:buNone/>
            </a:pPr>
            <a:r>
              <a:rPr lang="en-US" sz="4300" dirty="0">
                <a:latin typeface="Courier New" panose="02070309020205020404" pitchFamily="49" charset="0"/>
                <a:cs typeface="Courier New" panose="02070309020205020404" pitchFamily="49" charset="0"/>
              </a:rPr>
              <a:t>   guest ok = no</a:t>
            </a:r>
          </a:p>
          <a:p>
            <a:pPr marL="1800225" lvl="2" indent="0">
              <a:buNone/>
            </a:pPr>
            <a:r>
              <a:rPr lang="en-US" sz="4300" dirty="0">
                <a:latin typeface="Courier New" panose="02070309020205020404" pitchFamily="49" charset="0"/>
                <a:cs typeface="Courier New" panose="02070309020205020404" pitchFamily="49" charset="0"/>
              </a:rPr>
              <a:t>   read only = yes</a:t>
            </a:r>
          </a:p>
          <a:p>
            <a:pPr marL="1800225" lvl="2" indent="0">
              <a:buNone/>
            </a:pPr>
            <a:r>
              <a:rPr lang="en-US" sz="4300" dirty="0">
                <a:latin typeface="Courier New" panose="02070309020205020404" pitchFamily="49" charset="0"/>
                <a:cs typeface="Courier New" panose="02070309020205020404" pitchFamily="49" charset="0"/>
              </a:rPr>
              <a:t>   create mask = 0700</a:t>
            </a:r>
            <a:r>
              <a:rPr lang="de-DE" dirty="0"/>
              <a:t>	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3671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Druckerserver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 startAt="3"/>
            </a:pPr>
            <a:r>
              <a:rPr lang="de-DE" dirty="0"/>
              <a:t>Einen Admin einrichten für die Bedienung des CUPS Systems auf dem Browser:</a:t>
            </a:r>
            <a:br>
              <a:rPr lang="de-DE" dirty="0"/>
            </a:br>
            <a:r>
              <a:rPr lang="de-DE" dirty="0"/>
              <a:t>	</a:t>
            </a:r>
            <a:r>
              <a:rPr lang="de-DE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usermod</a:t>
            </a:r>
            <a:r>
              <a:rPr lang="de-DE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de-DE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</a:t>
            </a:r>
            <a:r>
              <a:rPr lang="de-DE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lpadmin</a:t>
            </a:r>
            <a:r>
              <a:rPr lang="de-DE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endParaRPr lang="de-DE" sz="5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	 Das CUPS Passwort ist jetzt das selbe Passwort 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		des Admin </a:t>
            </a:r>
            <a:r>
              <a:rPr lang="de-DE" dirty="0" err="1">
                <a:sym typeface="Wingdings" panose="05000000000000000000" pitchFamily="2" charset="2"/>
              </a:rPr>
              <a:t>users</a:t>
            </a:r>
            <a:r>
              <a:rPr lang="de-DE" dirty="0">
                <a:sym typeface="Wingdings" panose="05000000000000000000" pitchFamily="2" charset="2"/>
              </a:rPr>
              <a:t> auf dem Pi</a:t>
            </a:r>
            <a:endParaRPr lang="de-DE" dirty="0"/>
          </a:p>
          <a:p>
            <a:pPr marL="1143000" indent="-1143000">
              <a:buFont typeface="+mj-lt"/>
              <a:buAutoNum type="arabicPeriod" startAt="4"/>
            </a:pPr>
            <a:r>
              <a:rPr lang="de-DE" dirty="0"/>
              <a:t>Das Passwort kann geändert werden mit:</a:t>
            </a:r>
            <a:br>
              <a:rPr lang="de-DE" dirty="0"/>
            </a:br>
            <a:r>
              <a:rPr lang="de-DE" dirty="0"/>
              <a:t>	</a:t>
            </a:r>
            <a:r>
              <a:rPr lang="de-DE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passwd</a:t>
            </a:r>
            <a:r>
              <a:rPr lang="de-DE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endParaRPr lang="de-DE" sz="5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0" indent="-1143000">
              <a:buFont typeface="+mj-lt"/>
              <a:buAutoNum type="arabicPeriod" startAt="4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6316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Raspi2 – Druckerserver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3721303"/>
            <a:ext cx="29163645" cy="13056686"/>
          </a:xfrm>
        </p:spPr>
        <p:txBody>
          <a:bodyPr>
            <a:normAutofit fontScale="92500" lnSpcReduction="20000"/>
          </a:bodyPr>
          <a:lstStyle/>
          <a:p>
            <a:pPr marL="1143000" indent="-1143000">
              <a:buFont typeface="+mj-lt"/>
              <a:buAutoNum type="arabicPeriod" startAt="5"/>
            </a:pPr>
            <a:r>
              <a:rPr lang="de-DE" dirty="0"/>
              <a:t>Einen neuen Drucker kann man im CUPS System einfach selbst hinzufügen unter „Verwaltung“ </a:t>
            </a:r>
            <a:r>
              <a:rPr lang="de-DE" dirty="0">
                <a:sym typeface="Wingdings" panose="05000000000000000000" pitchFamily="2" charset="2"/>
              </a:rPr>
              <a:t> „Drucker </a:t>
            </a:r>
            <a:r>
              <a:rPr lang="de-DE" dirty="0"/>
              <a:t>hinzufügen“: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Evtl. verlangt der Pi, dass man sich als Admin einloggt…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43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0624" y="5544741"/>
            <a:ext cx="25814871" cy="858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8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HW Aufbau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20206" y="4824662"/>
            <a:ext cx="16517669" cy="1609006"/>
          </a:xfrm>
        </p:spPr>
        <p:txBody>
          <a:bodyPr/>
          <a:lstStyle/>
          <a:p>
            <a:r>
              <a:rPr lang="de-DE" dirty="0"/>
              <a:t>Pi und Festplatten sitzen auf Winkel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4441" y="6912893"/>
            <a:ext cx="15424314" cy="9781273"/>
          </a:xfrm>
          <a:prstGeom prst="rect">
            <a:avLst/>
          </a:prstGeom>
        </p:spPr>
      </p:pic>
      <p:pic>
        <p:nvPicPr>
          <p:cNvPr id="3074" name="Picture 2" descr="http://i00.i.aliimg.com/img/pb/472/065/692/692065472_737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464234" y="12529517"/>
            <a:ext cx="7992889" cy="504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18137875" y="4824661"/>
            <a:ext cx="13006034" cy="7225630"/>
          </a:xfrm>
          <a:prstGeom prst="rect">
            <a:avLst/>
          </a:prstGeom>
        </p:spPr>
        <p:txBody>
          <a:bodyPr vert="horz" lIns="205740" tIns="102870" rIns="205740" bIns="102870" rtlCol="0">
            <a:normAutofit fontScale="92500" lnSpcReduction="10000"/>
          </a:bodyPr>
          <a:lstStyle>
            <a:lvl1pPr marL="771525" indent="-771525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71638" indent="-642938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6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717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4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291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6578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6865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152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43950" indent="-514350" algn="l" defTabSz="2057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Lockblechsteifen (s.u.) halten Pi und Festplatten vom überkippen zurück</a:t>
            </a:r>
          </a:p>
          <a:p>
            <a:r>
              <a:rPr lang="de-DE" dirty="0"/>
              <a:t>Lockblechsteifen und Winkel sind mit Schrauben an Brett befestigt</a:t>
            </a:r>
          </a:p>
          <a:p>
            <a:r>
              <a:rPr lang="de-DE" dirty="0"/>
              <a:t>Überziehe Lochblechstreifen </a:t>
            </a:r>
            <a:br>
              <a:rPr lang="de-DE" dirty="0"/>
            </a:br>
            <a:r>
              <a:rPr lang="de-DE" dirty="0"/>
              <a:t>mit Schrumpfschlauch (rot)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260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HW Aufbau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Verkabelung USB / Strom </a:t>
            </a:r>
            <a:br>
              <a:rPr lang="de-DE" dirty="0"/>
            </a:br>
            <a:r>
              <a:rPr lang="de-DE" dirty="0"/>
              <a:t>auf Rückseite des Panels</a:t>
            </a:r>
            <a:br>
              <a:rPr lang="de-DE" dirty="0"/>
            </a:br>
            <a:r>
              <a:rPr lang="de-DE" dirty="0"/>
              <a:t>mit Kabelschellen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7689" y="3707636"/>
            <a:ext cx="17875186" cy="13406390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533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HW Aufbau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Ränder der Löcher durchs Brett </a:t>
            </a:r>
            <a:br>
              <a:rPr lang="de-DE" dirty="0"/>
            </a:br>
            <a:r>
              <a:rPr lang="de-DE" dirty="0"/>
              <a:t>mit </a:t>
            </a:r>
            <a:r>
              <a:rPr lang="de-DE" dirty="0" err="1"/>
              <a:t>Sugru</a:t>
            </a:r>
            <a:r>
              <a:rPr lang="de-DE" dirty="0"/>
              <a:t> auskleiden</a:t>
            </a:r>
          </a:p>
        </p:txBody>
      </p:sp>
      <p:pic>
        <p:nvPicPr>
          <p:cNvPr id="4098" name="Picture 2" descr="https://shop.tigerexped.de/media/image/product/28333/md/abverkauf-sugru-1-x-5g-formbarer-reparaturkleber-schwarz-sblk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162337" y="6624861"/>
            <a:ext cx="5544616" cy="307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-na.ssl-images-amazon.com/images/I/81xlVV-5pPL._SL1500_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8457" y="8950738"/>
            <a:ext cx="7488832" cy="74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34273" y="3716425"/>
            <a:ext cx="12642495" cy="13358194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0492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14193" y="737083"/>
            <a:ext cx="12532222" cy="1575287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123924" y="4896669"/>
            <a:ext cx="898380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Erstes mal „on the Wall“</a:t>
            </a:r>
          </a:p>
          <a:p>
            <a:r>
              <a:rPr lang="de-DE" sz="6000" dirty="0">
                <a:sym typeface="Wingdings" panose="05000000000000000000" pitchFamily="2" charset="2"/>
              </a:rPr>
              <a:t> mit Schrauben in Dübeln </a:t>
            </a:r>
            <a:br>
              <a:rPr lang="de-DE" sz="6000" dirty="0">
                <a:sym typeface="Wingdings" panose="05000000000000000000" pitchFamily="2" charset="2"/>
              </a:rPr>
            </a:br>
            <a:r>
              <a:rPr lang="de-DE" sz="6000" dirty="0">
                <a:sym typeface="Wingdings" panose="05000000000000000000" pitchFamily="2" charset="2"/>
              </a:rPr>
              <a:t>     in der Wand befestigt</a:t>
            </a:r>
            <a:endParaRPr lang="de-DE" sz="6000" dirty="0"/>
          </a:p>
        </p:txBody>
      </p:sp>
      <p:sp>
        <p:nvSpPr>
          <p:cNvPr id="12" name="Textfeld 11"/>
          <p:cNvSpPr txBox="1"/>
          <p:nvPr/>
        </p:nvSpPr>
        <p:spPr>
          <a:xfrm>
            <a:off x="2131970" y="1512293"/>
            <a:ext cx="55851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0" dirty="0"/>
              <a:t>HW Aufbau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7856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18649" y="1273929"/>
            <a:ext cx="9449027" cy="1487194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2131970" y="3528517"/>
            <a:ext cx="1160657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/>
              <a:t>Finale Version</a:t>
            </a:r>
          </a:p>
          <a:p>
            <a:r>
              <a:rPr lang="de-DE" sz="6000" dirty="0"/>
              <a:t>Kabel jetzt mit Kabelschellen geführt</a:t>
            </a:r>
          </a:p>
          <a:p>
            <a:r>
              <a:rPr lang="de-DE" sz="6000" dirty="0"/>
              <a:t>LAN Kabel läuft jetzt über Switch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131970" y="1512293"/>
            <a:ext cx="55851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0" dirty="0"/>
              <a:t>HW Aufbau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2017 Timo Benzel - Projekt "Another Pi on the Wall"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E0D6-3564-4DB5-9822-5F355FE552D3}" type="slidenum">
              <a:rPr lang="de-DE" smtClean="0"/>
              <a:t>9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4401" y="6754721"/>
            <a:ext cx="17497944" cy="984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29474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4386</Words>
  <Application>Microsoft Office PowerPoint</Application>
  <PresentationFormat>Custom</PresentationFormat>
  <Paragraphs>392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Courier New</vt:lpstr>
      <vt:lpstr>Freestyle Script</vt:lpstr>
      <vt:lpstr>Times New Roman</vt:lpstr>
      <vt:lpstr>Wingdings</vt:lpstr>
      <vt:lpstr>Larissa</vt:lpstr>
      <vt:lpstr>Another Pi on the Wall  von Timo Benzel</vt:lpstr>
      <vt:lpstr>PowerPoint Presentation</vt:lpstr>
      <vt:lpstr>PowerPoint Presentation</vt:lpstr>
      <vt:lpstr>HW Aufbau</vt:lpstr>
      <vt:lpstr>HW Aufbau</vt:lpstr>
      <vt:lpstr>HW Aufbau</vt:lpstr>
      <vt:lpstr>HW Aufbau</vt:lpstr>
      <vt:lpstr>PowerPoint Presentation</vt:lpstr>
      <vt:lpstr>PowerPoint Presentation</vt:lpstr>
      <vt:lpstr>Raspi2 – NAS-SW</vt:lpstr>
      <vt:lpstr>Raspi2 – NAS-SW</vt:lpstr>
      <vt:lpstr>Raspi2 – NAS-SW</vt:lpstr>
      <vt:lpstr>Raspi2 – NAS-SW</vt:lpstr>
      <vt:lpstr>Raspi2 – NAS-SW 1: LAN Setup</vt:lpstr>
      <vt:lpstr>Raspi2 – NAS-SW 1: LAN Setup</vt:lpstr>
      <vt:lpstr>Raspi2 – NAS-SW 1: WLAN</vt:lpstr>
      <vt:lpstr>Raspi2 – NAS-SW 2: VNC</vt:lpstr>
      <vt:lpstr>Raspi2 – NAS-SW 2: VNC</vt:lpstr>
      <vt:lpstr>Raspi2 – NAS-SW 3: VNC Autostart</vt:lpstr>
      <vt:lpstr>Raspi2 – NAS-SW 4: ext4 format</vt:lpstr>
      <vt:lpstr>Raspi2 – NAS-SW 5: HDD mount</vt:lpstr>
      <vt:lpstr>Raspi2 – NAS-SW 5: HDD mount</vt:lpstr>
      <vt:lpstr>Raspi2 – NAS-SW 6: Auto HDD mount</vt:lpstr>
      <vt:lpstr>Raspi2 – NAS-SW 6: Auto HDD mount</vt:lpstr>
      <vt:lpstr>Raspi2 – NAS-SW 6: Auto HDD mount</vt:lpstr>
      <vt:lpstr>Raspi2 – NAS-SW 6: Auto HDD mount</vt:lpstr>
      <vt:lpstr>Raspi2 – NAS-SW 7&amp;8: Samba server</vt:lpstr>
      <vt:lpstr>Raspi2 – NAS-SW 7&amp;8: Samba server</vt:lpstr>
      <vt:lpstr>Raspi2 – NAS-SW 7&amp;8: Samba server</vt:lpstr>
      <vt:lpstr>Raspi2 – NAS-SW 7&amp;8: Samba server</vt:lpstr>
      <vt:lpstr>Raspi2 – NAS-SW 9: HDD standby</vt:lpstr>
      <vt:lpstr>Raspi2 – NAS-SW 9: HDD standby</vt:lpstr>
      <vt:lpstr>Raspi2 – NAS-SW 9: HDD standby</vt:lpstr>
      <vt:lpstr>Raspi2 – NAS-SW 9: HDD standby</vt:lpstr>
      <vt:lpstr>Raspi2 – NAS-SW 10: rsync</vt:lpstr>
      <vt:lpstr>Raspi2 – NAS-SW 10: rsync</vt:lpstr>
      <vt:lpstr>Raspi2 – NAS-SW 10: rsync</vt:lpstr>
      <vt:lpstr>Raspi2 – NAS-SW 10: rsync</vt:lpstr>
      <vt:lpstr>Raspi2 – System backups</vt:lpstr>
      <vt:lpstr>Raspi2 – Druckerserver</vt:lpstr>
      <vt:lpstr>Raspi2 – Druckerserver</vt:lpstr>
      <vt:lpstr>Raspi2 – Druckerserver</vt:lpstr>
      <vt:lpstr>Raspi2 – Druckerserver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Tibet1987</dc:creator>
  <cp:lastModifiedBy>T. B.</cp:lastModifiedBy>
  <cp:revision>227</cp:revision>
  <dcterms:created xsi:type="dcterms:W3CDTF">2016-03-28T11:24:38Z</dcterms:created>
  <dcterms:modified xsi:type="dcterms:W3CDTF">2025-01-26T11:22:38Z</dcterms:modified>
</cp:coreProperties>
</file>